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4" r:id="rId2"/>
    <p:sldId id="260" r:id="rId3"/>
    <p:sldId id="261" r:id="rId4"/>
    <p:sldId id="265" r:id="rId5"/>
    <p:sldId id="266" r:id="rId6"/>
    <p:sldId id="267" r:id="rId7"/>
    <p:sldId id="268" r:id="rId8"/>
    <p:sldId id="269" r:id="rId9"/>
    <p:sldId id="270" r:id="rId10"/>
    <p:sldId id="271" r:id="rId11"/>
    <p:sldId id="262" r:id="rId12"/>
    <p:sldId id="263"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2652" y="16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206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0" descr="preencoded.png">
            <a:extLst>
              <a:ext uri="{FF2B5EF4-FFF2-40B4-BE49-F238E27FC236}">
                <a16:creationId xmlns:a16="http://schemas.microsoft.com/office/drawing/2014/main" id="{4DE95D6E-B8AC-F951-761D-76EC01F2E261}"/>
              </a:ext>
            </a:extLst>
          </p:cNvPr>
          <p:cNvPicPr>
            <a:picLocks noChangeAspect="1"/>
          </p:cNvPicPr>
          <p:nvPr/>
        </p:nvPicPr>
        <p:blipFill>
          <a:blip r:embed="rId3"/>
          <a:stretch>
            <a:fillRect/>
          </a:stretch>
        </p:blipFill>
        <p:spPr>
          <a:xfrm>
            <a:off x="12705" y="0"/>
            <a:ext cx="14630400" cy="8229600"/>
          </a:xfrm>
          <a:prstGeom prst="rect">
            <a:avLst/>
          </a:prstGeom>
        </p:spPr>
      </p:pic>
      <p:pic>
        <p:nvPicPr>
          <p:cNvPr id="4" name="Image 0"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5"/>
          <a:stretch>
            <a:fillRect/>
          </a:stretch>
        </p:blipFill>
        <p:spPr>
          <a:xfrm>
            <a:off x="308610" y="2745343"/>
            <a:ext cx="4869180" cy="2738914"/>
          </a:xfrm>
          <a:prstGeom prst="rect">
            <a:avLst/>
          </a:prstGeom>
        </p:spPr>
      </p:pic>
      <p:sp>
        <p:nvSpPr>
          <p:cNvPr id="6" name="Text 2"/>
          <p:cNvSpPr/>
          <p:nvPr/>
        </p:nvSpPr>
        <p:spPr>
          <a:xfrm>
            <a:off x="6350437" y="1232416"/>
            <a:ext cx="7415927" cy="2314575"/>
          </a:xfrm>
          <a:prstGeom prst="rect">
            <a:avLst/>
          </a:prstGeom>
          <a:noFill/>
          <a:ln/>
        </p:spPr>
        <p:txBody>
          <a:bodyPr wrap="square" rtlCol="0" anchor="t"/>
          <a:lstStyle/>
          <a:p>
            <a:pPr marL="0" indent="0">
              <a:lnSpc>
                <a:spcPts val="6075"/>
              </a:lnSpc>
              <a:buNone/>
            </a:pPr>
            <a:r>
              <a:rPr lang="en-US" sz="4860" dirty="0">
                <a:solidFill>
                  <a:srgbClr val="F2F2F3"/>
                </a:solidFill>
                <a:latin typeface="Poppins" pitchFamily="34" charset="0"/>
                <a:ea typeface="Poppins" pitchFamily="34" charset="-122"/>
                <a:cs typeface="Poppins" pitchFamily="34" charset="-120"/>
              </a:rPr>
              <a:t>Các Phương Pháp Augmentation Âm Thanh</a:t>
            </a:r>
            <a:endParaRPr lang="en-US" sz="4860" dirty="0"/>
          </a:p>
        </p:txBody>
      </p:sp>
      <p:sp>
        <p:nvSpPr>
          <p:cNvPr id="7" name="Text 3"/>
          <p:cNvSpPr/>
          <p:nvPr/>
        </p:nvSpPr>
        <p:spPr>
          <a:xfrm>
            <a:off x="6350437" y="3917275"/>
            <a:ext cx="7415927" cy="2370296"/>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 Augmentation âm thanh là một kỹ thuật quan trọng trong việc tăng cường dữ liệu và cải thiện hiệu suất của các mô hình học máy xử lý tín hiệu âm thanh. Các phương pháp như thay đổi tốc độ, cao độ, thêm nhiễu, thay đổi tăng cường, và các kỹ thuật khác có thể tạo ra nhiều biến thể mới từ tín hiệu gốc, giúp mô hình trở nên mạnh mẽ hơn và khả năng tổng quát hóa tốt hơn.</a:t>
            </a:r>
            <a:endParaRPr lang="en-US" sz="1944" dirty="0"/>
          </a:p>
        </p:txBody>
      </p:sp>
      <p:sp>
        <p:nvSpPr>
          <p:cNvPr id="8" name="Shape 4"/>
          <p:cNvSpPr/>
          <p:nvPr/>
        </p:nvSpPr>
        <p:spPr>
          <a:xfrm>
            <a:off x="6350437" y="6583680"/>
            <a:ext cx="394930" cy="394930"/>
          </a:xfrm>
          <a:prstGeom prst="roundRect">
            <a:avLst>
              <a:gd name="adj" fmla="val 23151155"/>
            </a:avLst>
          </a:prstGeom>
          <a:noFill/>
          <a:ln w="7620">
            <a:solidFill>
              <a:srgbClr val="FFFFFF"/>
            </a:solidFill>
            <a:prstDash val="solid"/>
          </a:ln>
        </p:spPr>
        <p:txBody>
          <a:bodyPr/>
          <a:lstStyle/>
          <a:p>
            <a:endParaRPr lang="en-US"/>
          </a:p>
        </p:txBody>
      </p:sp>
      <p:pic>
        <p:nvPicPr>
          <p:cNvPr id="9" name="Image 2" descr="preencoded.png"/>
          <p:cNvPicPr>
            <a:picLocks noChangeAspect="1"/>
          </p:cNvPicPr>
          <p:nvPr/>
        </p:nvPicPr>
        <p:blipFill>
          <a:blip r:embed="rId6"/>
          <a:stretch>
            <a:fillRect/>
          </a:stretch>
        </p:blipFill>
        <p:spPr>
          <a:xfrm>
            <a:off x="6358057" y="6591300"/>
            <a:ext cx="379690" cy="379690"/>
          </a:xfrm>
          <a:prstGeom prst="rect">
            <a:avLst/>
          </a:prstGeom>
        </p:spPr>
      </p:pic>
      <p:sp>
        <p:nvSpPr>
          <p:cNvPr id="10" name="Text 5"/>
          <p:cNvSpPr/>
          <p:nvPr/>
        </p:nvSpPr>
        <p:spPr>
          <a:xfrm>
            <a:off x="6868716" y="6565225"/>
            <a:ext cx="3266242" cy="431959"/>
          </a:xfrm>
          <a:prstGeom prst="rect">
            <a:avLst/>
          </a:prstGeom>
          <a:noFill/>
          <a:ln/>
        </p:spPr>
        <p:txBody>
          <a:bodyPr wrap="none" rtlCol="0" anchor="t"/>
          <a:lstStyle/>
          <a:p>
            <a:pPr marL="0" indent="0" algn="l">
              <a:lnSpc>
                <a:spcPts val="3402"/>
              </a:lnSpc>
              <a:buNone/>
            </a:pPr>
            <a:r>
              <a:rPr lang="en-US" sz="2430" b="1" dirty="0">
                <a:solidFill>
                  <a:srgbClr val="E5E0DF"/>
                </a:solidFill>
                <a:latin typeface="Roboto" pitchFamily="34" charset="0"/>
                <a:ea typeface="Roboto" pitchFamily="34" charset="-122"/>
                <a:cs typeface="Roboto" pitchFamily="34" charset="-120"/>
              </a:rPr>
              <a:t>by nguyen nguyen phuc</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0" descr="preencoded.png">
            <a:extLst>
              <a:ext uri="{FF2B5EF4-FFF2-40B4-BE49-F238E27FC236}">
                <a16:creationId xmlns:a16="http://schemas.microsoft.com/office/drawing/2014/main" id="{5ECCF9A0-3F11-0A50-1EA5-B1116EE6212E}"/>
              </a:ext>
            </a:extLst>
          </p:cNvPr>
          <p:cNvPicPr>
            <a:picLocks noChangeAspect="1"/>
          </p:cNvPicPr>
          <p:nvPr/>
        </p:nvPicPr>
        <p:blipFill>
          <a:blip r:embed="rId3"/>
          <a:stretch>
            <a:fillRect/>
          </a:stretch>
        </p:blipFill>
        <p:spPr>
          <a:xfrm>
            <a:off x="0" y="0"/>
            <a:ext cx="14630400" cy="8229600"/>
          </a:xfrm>
          <a:prstGeom prst="rect">
            <a:avLst/>
          </a:prstGeom>
        </p:spPr>
      </p:pic>
      <p:pic>
        <p:nvPicPr>
          <p:cNvPr id="4" name="Image 0"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5"/>
          <a:stretch>
            <a:fillRect/>
          </a:stretch>
        </p:blipFill>
        <p:spPr>
          <a:xfrm>
            <a:off x="308729" y="2317313"/>
            <a:ext cx="4868942" cy="3594973"/>
          </a:xfrm>
          <a:prstGeom prst="rect">
            <a:avLst/>
          </a:prstGeom>
        </p:spPr>
      </p:pic>
      <p:sp>
        <p:nvSpPr>
          <p:cNvPr id="6" name="Text 2"/>
          <p:cNvSpPr/>
          <p:nvPr/>
        </p:nvSpPr>
        <p:spPr>
          <a:xfrm>
            <a:off x="6350437" y="1095494"/>
            <a:ext cx="7415927" cy="1543050"/>
          </a:xfrm>
          <a:prstGeom prst="rect">
            <a:avLst/>
          </a:prstGeom>
          <a:noFill/>
          <a:ln/>
        </p:spPr>
        <p:txBody>
          <a:bodyPr wrap="square" rtlCol="0" anchor="t"/>
          <a:lstStyle/>
          <a:p>
            <a:pPr marL="0" indent="0">
              <a:lnSpc>
                <a:spcPts val="6075"/>
              </a:lnSpc>
              <a:buNone/>
            </a:pPr>
            <a:r>
              <a:rPr lang="en-US" sz="4860" dirty="0">
                <a:solidFill>
                  <a:srgbClr val="F2F2F3"/>
                </a:solidFill>
                <a:latin typeface="Poppins" pitchFamily="34" charset="0"/>
                <a:ea typeface="Poppins" pitchFamily="34" charset="-122"/>
                <a:cs typeface="Poppins" pitchFamily="34" charset="-120"/>
              </a:rPr>
              <a:t>Thay đổi Kênh (Channel Mixing)</a:t>
            </a:r>
            <a:endParaRPr lang="en-US" sz="4860" dirty="0"/>
          </a:p>
        </p:txBody>
      </p:sp>
      <p:sp>
        <p:nvSpPr>
          <p:cNvPr id="7" name="Shape 3"/>
          <p:cNvSpPr/>
          <p:nvPr/>
        </p:nvSpPr>
        <p:spPr>
          <a:xfrm>
            <a:off x="6350437" y="3008828"/>
            <a:ext cx="7415927" cy="4125278"/>
          </a:xfrm>
          <a:prstGeom prst="roundRect">
            <a:avLst>
              <a:gd name="adj" fmla="val 2514"/>
            </a:avLst>
          </a:prstGeom>
          <a:noFill/>
          <a:ln w="15240">
            <a:solidFill>
              <a:srgbClr val="FFFFFF">
                <a:alpha val="24000"/>
              </a:srgbClr>
            </a:solidFill>
            <a:prstDash val="solid"/>
          </a:ln>
        </p:spPr>
        <p:txBody>
          <a:bodyPr/>
          <a:lstStyle/>
          <a:p>
            <a:endParaRPr lang="en-US"/>
          </a:p>
        </p:txBody>
      </p:sp>
      <p:sp>
        <p:nvSpPr>
          <p:cNvPr id="8" name="Shape 4"/>
          <p:cNvSpPr/>
          <p:nvPr/>
        </p:nvSpPr>
        <p:spPr>
          <a:xfrm>
            <a:off x="6365677" y="3024068"/>
            <a:ext cx="7384613" cy="706517"/>
          </a:xfrm>
          <a:prstGeom prst="rect">
            <a:avLst/>
          </a:prstGeom>
          <a:solidFill>
            <a:srgbClr val="FFFFFF">
              <a:alpha val="4000"/>
            </a:srgbClr>
          </a:solidFill>
          <a:ln/>
        </p:spPr>
        <p:txBody>
          <a:bodyPr/>
          <a:lstStyle/>
          <a:p>
            <a:endParaRPr lang="en-US"/>
          </a:p>
        </p:txBody>
      </p:sp>
      <p:sp>
        <p:nvSpPr>
          <p:cNvPr id="9" name="Text 5"/>
          <p:cNvSpPr/>
          <p:nvPr/>
        </p:nvSpPr>
        <p:spPr>
          <a:xfrm>
            <a:off x="6613327" y="3179802"/>
            <a:ext cx="1963817" cy="395049"/>
          </a:xfrm>
          <a:prstGeom prst="rect">
            <a:avLst/>
          </a:prstGeom>
          <a:noFill/>
          <a:ln/>
        </p:spPr>
        <p:txBody>
          <a:bodyPr wrap="non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Kênh Trái</a:t>
            </a:r>
            <a:endParaRPr lang="en-US" sz="1944" dirty="0"/>
          </a:p>
        </p:txBody>
      </p:sp>
      <p:sp>
        <p:nvSpPr>
          <p:cNvPr id="10" name="Text 6"/>
          <p:cNvSpPr/>
          <p:nvPr/>
        </p:nvSpPr>
        <p:spPr>
          <a:xfrm>
            <a:off x="9078397" y="3179802"/>
            <a:ext cx="1960007" cy="395049"/>
          </a:xfrm>
          <a:prstGeom prst="rect">
            <a:avLst/>
          </a:prstGeom>
          <a:noFill/>
          <a:ln/>
        </p:spPr>
        <p:txBody>
          <a:bodyPr wrap="non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Kênh Phải</a:t>
            </a:r>
            <a:endParaRPr lang="en-US" sz="1944" dirty="0"/>
          </a:p>
        </p:txBody>
      </p:sp>
      <p:sp>
        <p:nvSpPr>
          <p:cNvPr id="11" name="Text 7"/>
          <p:cNvSpPr/>
          <p:nvPr/>
        </p:nvSpPr>
        <p:spPr>
          <a:xfrm>
            <a:off x="11539657" y="3179802"/>
            <a:ext cx="1963817" cy="395049"/>
          </a:xfrm>
          <a:prstGeom prst="rect">
            <a:avLst/>
          </a:prstGeom>
          <a:noFill/>
          <a:ln/>
        </p:spPr>
        <p:txBody>
          <a:bodyPr wrap="non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Kênh Trộn</a:t>
            </a:r>
            <a:endParaRPr lang="en-US" sz="1944" dirty="0"/>
          </a:p>
        </p:txBody>
      </p:sp>
      <p:sp>
        <p:nvSpPr>
          <p:cNvPr id="12" name="Shape 8"/>
          <p:cNvSpPr/>
          <p:nvPr/>
        </p:nvSpPr>
        <p:spPr>
          <a:xfrm>
            <a:off x="6365677" y="3730585"/>
            <a:ext cx="7384613" cy="1496616"/>
          </a:xfrm>
          <a:prstGeom prst="rect">
            <a:avLst/>
          </a:prstGeom>
          <a:solidFill>
            <a:srgbClr val="000000">
              <a:alpha val="4000"/>
            </a:srgbClr>
          </a:solidFill>
          <a:ln/>
        </p:spPr>
        <p:txBody>
          <a:bodyPr/>
          <a:lstStyle/>
          <a:p>
            <a:endParaRPr lang="en-US"/>
          </a:p>
        </p:txBody>
      </p:sp>
      <p:sp>
        <p:nvSpPr>
          <p:cNvPr id="13" name="Text 9"/>
          <p:cNvSpPr/>
          <p:nvPr/>
        </p:nvSpPr>
        <p:spPr>
          <a:xfrm>
            <a:off x="6613327" y="3886319"/>
            <a:ext cx="1963817" cy="790099"/>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Tín hiệu âm thanh từ kênh trái</a:t>
            </a:r>
            <a:endParaRPr lang="en-US" sz="1944" dirty="0"/>
          </a:p>
        </p:txBody>
      </p:sp>
      <p:sp>
        <p:nvSpPr>
          <p:cNvPr id="14" name="Text 10"/>
          <p:cNvSpPr/>
          <p:nvPr/>
        </p:nvSpPr>
        <p:spPr>
          <a:xfrm>
            <a:off x="9078397" y="3886319"/>
            <a:ext cx="1960007" cy="790099"/>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Tín hiệu âm thanh từ kênh phải</a:t>
            </a:r>
            <a:endParaRPr lang="en-US" sz="1944" dirty="0"/>
          </a:p>
        </p:txBody>
      </p:sp>
      <p:sp>
        <p:nvSpPr>
          <p:cNvPr id="15" name="Text 11"/>
          <p:cNvSpPr/>
          <p:nvPr/>
        </p:nvSpPr>
        <p:spPr>
          <a:xfrm>
            <a:off x="11539657" y="3886319"/>
            <a:ext cx="1963817" cy="118514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Tín hiệu âm thanh được trộn từ cả hai kênh</a:t>
            </a:r>
            <a:endParaRPr lang="en-US" sz="1944" dirty="0"/>
          </a:p>
        </p:txBody>
      </p:sp>
      <p:sp>
        <p:nvSpPr>
          <p:cNvPr id="16" name="Shape 12"/>
          <p:cNvSpPr/>
          <p:nvPr/>
        </p:nvSpPr>
        <p:spPr>
          <a:xfrm>
            <a:off x="6365677" y="5227201"/>
            <a:ext cx="7384613" cy="1891665"/>
          </a:xfrm>
          <a:prstGeom prst="rect">
            <a:avLst/>
          </a:prstGeom>
          <a:solidFill>
            <a:srgbClr val="FFFFFF">
              <a:alpha val="4000"/>
            </a:srgbClr>
          </a:solidFill>
          <a:ln/>
        </p:spPr>
        <p:txBody>
          <a:bodyPr/>
          <a:lstStyle/>
          <a:p>
            <a:endParaRPr lang="en-US"/>
          </a:p>
        </p:txBody>
      </p:sp>
      <p:sp>
        <p:nvSpPr>
          <p:cNvPr id="17" name="Text 13"/>
          <p:cNvSpPr/>
          <p:nvPr/>
        </p:nvSpPr>
        <p:spPr>
          <a:xfrm>
            <a:off x="6613327" y="5382935"/>
            <a:ext cx="1963817" cy="118514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Đại diện cho một kênh trong tín hiệu stereo</a:t>
            </a:r>
            <a:endParaRPr lang="en-US" sz="1944" dirty="0"/>
          </a:p>
        </p:txBody>
      </p:sp>
      <p:sp>
        <p:nvSpPr>
          <p:cNvPr id="18" name="Text 14"/>
          <p:cNvSpPr/>
          <p:nvPr/>
        </p:nvSpPr>
        <p:spPr>
          <a:xfrm>
            <a:off x="9078397" y="5382935"/>
            <a:ext cx="1960007" cy="118514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Đại diện cho một kênh trong tín hiệu stereo</a:t>
            </a:r>
            <a:endParaRPr lang="en-US" sz="1944" dirty="0"/>
          </a:p>
        </p:txBody>
      </p:sp>
      <p:sp>
        <p:nvSpPr>
          <p:cNvPr id="19" name="Text 15"/>
          <p:cNvSpPr/>
          <p:nvPr/>
        </p:nvSpPr>
        <p:spPr>
          <a:xfrm>
            <a:off x="11539657" y="5382935"/>
            <a:ext cx="1963817" cy="158019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Tạo ra các biến thể mới bằng cách trộn hai kênh</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803088"/>
          </a:xfrm>
          <a:prstGeom prst="rect">
            <a:avLst/>
          </a:prstGeom>
        </p:spPr>
      </p:pic>
      <p:pic>
        <p:nvPicPr>
          <p:cNvPr id="5" name="Image 2" descr="preencoded.png"/>
          <p:cNvPicPr>
            <a:picLocks noChangeAspect="1"/>
          </p:cNvPicPr>
          <p:nvPr/>
        </p:nvPicPr>
        <p:blipFill>
          <a:blip r:embed="rId5"/>
          <a:stretch>
            <a:fillRect/>
          </a:stretch>
        </p:blipFill>
        <p:spPr>
          <a:xfrm>
            <a:off x="5253037" y="280273"/>
            <a:ext cx="4124206" cy="2242542"/>
          </a:xfrm>
          <a:prstGeom prst="rect">
            <a:avLst/>
          </a:prstGeom>
        </p:spPr>
      </p:pic>
      <p:sp>
        <p:nvSpPr>
          <p:cNvPr id="6" name="Text 1"/>
          <p:cNvSpPr/>
          <p:nvPr/>
        </p:nvSpPr>
        <p:spPr>
          <a:xfrm>
            <a:off x="1550551" y="3419713"/>
            <a:ext cx="5276493" cy="659606"/>
          </a:xfrm>
          <a:prstGeom prst="rect">
            <a:avLst/>
          </a:prstGeom>
          <a:noFill/>
          <a:ln/>
        </p:spPr>
        <p:txBody>
          <a:bodyPr wrap="none" rtlCol="0" anchor="t"/>
          <a:lstStyle/>
          <a:p>
            <a:pPr marL="0" indent="0">
              <a:lnSpc>
                <a:spcPts val="5193"/>
              </a:lnSpc>
              <a:buNone/>
            </a:pPr>
            <a:r>
              <a:rPr lang="en-US" sz="4155" b="1" dirty="0">
                <a:solidFill>
                  <a:srgbClr val="FFFFFF"/>
                </a:solidFill>
                <a:latin typeface="Nunito" pitchFamily="34" charset="0"/>
                <a:ea typeface="Nunito" pitchFamily="34" charset="-122"/>
                <a:cs typeface="Nunito" pitchFamily="34" charset="-120"/>
              </a:rPr>
              <a:t>Kết Luận</a:t>
            </a:r>
            <a:endParaRPr lang="en-US" sz="4155" dirty="0"/>
          </a:p>
        </p:txBody>
      </p:sp>
      <p:sp>
        <p:nvSpPr>
          <p:cNvPr id="7" name="Shape 2"/>
          <p:cNvSpPr/>
          <p:nvPr/>
        </p:nvSpPr>
        <p:spPr>
          <a:xfrm>
            <a:off x="1550551" y="4667845"/>
            <a:ext cx="504468" cy="504468"/>
          </a:xfrm>
          <a:prstGeom prst="roundRect">
            <a:avLst>
              <a:gd name="adj" fmla="val 66681"/>
            </a:avLst>
          </a:prstGeom>
          <a:solidFill>
            <a:srgbClr val="00002E"/>
          </a:solidFill>
          <a:ln w="22860">
            <a:solidFill>
              <a:srgbClr val="F2B42D"/>
            </a:solidFill>
            <a:prstDash val="solid"/>
          </a:ln>
        </p:spPr>
        <p:txBody>
          <a:bodyPr/>
          <a:lstStyle/>
          <a:p>
            <a:endParaRPr lang="en-US"/>
          </a:p>
        </p:txBody>
      </p:sp>
      <p:sp>
        <p:nvSpPr>
          <p:cNvPr id="8" name="Text 3"/>
          <p:cNvSpPr/>
          <p:nvPr/>
        </p:nvSpPr>
        <p:spPr>
          <a:xfrm>
            <a:off x="1707833" y="4761786"/>
            <a:ext cx="189905" cy="316587"/>
          </a:xfrm>
          <a:prstGeom prst="rect">
            <a:avLst/>
          </a:prstGeom>
          <a:noFill/>
          <a:ln/>
        </p:spPr>
        <p:txBody>
          <a:bodyPr wrap="none" rtlCol="0" anchor="t"/>
          <a:lstStyle/>
          <a:p>
            <a:pPr marL="0" indent="0" algn="ctr">
              <a:lnSpc>
                <a:spcPts val="2493"/>
              </a:lnSpc>
              <a:buNone/>
            </a:pPr>
            <a:r>
              <a:rPr lang="en-US" sz="2493" b="1" dirty="0">
                <a:solidFill>
                  <a:srgbClr val="FFFFFF"/>
                </a:solidFill>
                <a:latin typeface="Nunito" pitchFamily="34" charset="0"/>
                <a:ea typeface="Nunito" pitchFamily="34" charset="-122"/>
                <a:cs typeface="Nunito" pitchFamily="34" charset="-120"/>
              </a:rPr>
              <a:t>1</a:t>
            </a:r>
            <a:endParaRPr lang="en-US" sz="2493" dirty="0"/>
          </a:p>
        </p:txBody>
      </p:sp>
      <p:sp>
        <p:nvSpPr>
          <p:cNvPr id="9" name="Text 4"/>
          <p:cNvSpPr/>
          <p:nvPr/>
        </p:nvSpPr>
        <p:spPr>
          <a:xfrm>
            <a:off x="2279213" y="4667845"/>
            <a:ext cx="2638187" cy="329803"/>
          </a:xfrm>
          <a:prstGeom prst="rect">
            <a:avLst/>
          </a:prstGeom>
          <a:noFill/>
          <a:ln/>
        </p:spPr>
        <p:txBody>
          <a:bodyPr wrap="none" rtlCol="0" anchor="t"/>
          <a:lstStyle/>
          <a:p>
            <a:pPr marL="0" indent="0">
              <a:lnSpc>
                <a:spcPts val="2597"/>
              </a:lnSpc>
              <a:buNone/>
            </a:pPr>
            <a:r>
              <a:rPr lang="en-US" sz="2077" b="1" dirty="0">
                <a:solidFill>
                  <a:srgbClr val="FFFFFF"/>
                </a:solidFill>
                <a:latin typeface="Nunito" pitchFamily="34" charset="0"/>
                <a:ea typeface="Nunito" pitchFamily="34" charset="-122"/>
                <a:cs typeface="Nunito" pitchFamily="34" charset="-120"/>
              </a:rPr>
              <a:t>Vai Trò Quan Trọng</a:t>
            </a:r>
            <a:endParaRPr lang="en-US" sz="2077" dirty="0"/>
          </a:p>
        </p:txBody>
      </p:sp>
      <p:sp>
        <p:nvSpPr>
          <p:cNvPr id="10" name="Text 5"/>
          <p:cNvSpPr/>
          <p:nvPr/>
        </p:nvSpPr>
        <p:spPr>
          <a:xfrm>
            <a:off x="2279213" y="5132189"/>
            <a:ext cx="2965013" cy="1794272"/>
          </a:xfrm>
          <a:prstGeom prst="rect">
            <a:avLst/>
          </a:prstGeom>
          <a:noFill/>
          <a:ln/>
        </p:spPr>
        <p:txBody>
          <a:bodyPr wrap="square" rtlCol="0" anchor="t"/>
          <a:lstStyle/>
          <a:p>
            <a:pPr marL="0" indent="0">
              <a:lnSpc>
                <a:spcPts val="2825"/>
              </a:lnSpc>
              <a:buNone/>
            </a:pPr>
            <a:r>
              <a:rPr lang="en-US" sz="1766" dirty="0">
                <a:solidFill>
                  <a:srgbClr val="FFFFFF"/>
                </a:solidFill>
                <a:latin typeface="PT Sans" pitchFamily="34" charset="0"/>
                <a:ea typeface="PT Sans" pitchFamily="34" charset="-122"/>
                <a:cs typeface="PT Sans" pitchFamily="34" charset="-120"/>
              </a:rPr>
              <a:t>Augmentation âm thanh đóng vai trò quan trọng trong quy trình phát triển mô hình học sâu, đặc biệt trong các bài toán về nhận diện cảm xúc.</a:t>
            </a:r>
            <a:endParaRPr lang="en-US" sz="1766" dirty="0"/>
          </a:p>
        </p:txBody>
      </p:sp>
      <p:sp>
        <p:nvSpPr>
          <p:cNvPr id="11" name="Shape 6"/>
          <p:cNvSpPr/>
          <p:nvPr/>
        </p:nvSpPr>
        <p:spPr>
          <a:xfrm>
            <a:off x="5468422" y="4667845"/>
            <a:ext cx="504468" cy="504468"/>
          </a:xfrm>
          <a:prstGeom prst="roundRect">
            <a:avLst>
              <a:gd name="adj" fmla="val 66681"/>
            </a:avLst>
          </a:prstGeom>
          <a:solidFill>
            <a:srgbClr val="00002E"/>
          </a:solidFill>
          <a:ln w="22860">
            <a:solidFill>
              <a:srgbClr val="D7425E"/>
            </a:solidFill>
            <a:prstDash val="solid"/>
          </a:ln>
        </p:spPr>
        <p:txBody>
          <a:bodyPr/>
          <a:lstStyle/>
          <a:p>
            <a:endParaRPr lang="en-US"/>
          </a:p>
        </p:txBody>
      </p:sp>
      <p:sp>
        <p:nvSpPr>
          <p:cNvPr id="12" name="Text 7"/>
          <p:cNvSpPr/>
          <p:nvPr/>
        </p:nvSpPr>
        <p:spPr>
          <a:xfrm>
            <a:off x="5625703" y="4761786"/>
            <a:ext cx="189905" cy="316587"/>
          </a:xfrm>
          <a:prstGeom prst="rect">
            <a:avLst/>
          </a:prstGeom>
          <a:noFill/>
          <a:ln/>
        </p:spPr>
        <p:txBody>
          <a:bodyPr wrap="none" rtlCol="0" anchor="t"/>
          <a:lstStyle/>
          <a:p>
            <a:pPr marL="0" indent="0" algn="ctr">
              <a:lnSpc>
                <a:spcPts val="2493"/>
              </a:lnSpc>
              <a:buNone/>
            </a:pPr>
            <a:r>
              <a:rPr lang="en-US" sz="2493" b="1" dirty="0">
                <a:solidFill>
                  <a:srgbClr val="FFFFFF"/>
                </a:solidFill>
                <a:latin typeface="Nunito" pitchFamily="34" charset="0"/>
                <a:ea typeface="Nunito" pitchFamily="34" charset="-122"/>
                <a:cs typeface="Nunito" pitchFamily="34" charset="-120"/>
              </a:rPr>
              <a:t>2</a:t>
            </a:r>
            <a:endParaRPr lang="en-US" sz="2493" dirty="0"/>
          </a:p>
        </p:txBody>
      </p:sp>
      <p:sp>
        <p:nvSpPr>
          <p:cNvPr id="13" name="Text 8"/>
          <p:cNvSpPr/>
          <p:nvPr/>
        </p:nvSpPr>
        <p:spPr>
          <a:xfrm>
            <a:off x="6197084" y="4667845"/>
            <a:ext cx="2965013" cy="659606"/>
          </a:xfrm>
          <a:prstGeom prst="rect">
            <a:avLst/>
          </a:prstGeom>
          <a:noFill/>
          <a:ln/>
        </p:spPr>
        <p:txBody>
          <a:bodyPr wrap="square" rtlCol="0" anchor="t"/>
          <a:lstStyle/>
          <a:p>
            <a:pPr marL="0" indent="0">
              <a:lnSpc>
                <a:spcPts val="2597"/>
              </a:lnSpc>
              <a:buNone/>
            </a:pPr>
            <a:r>
              <a:rPr lang="en-US" sz="2077" b="1" dirty="0">
                <a:solidFill>
                  <a:srgbClr val="FFFFFF"/>
                </a:solidFill>
                <a:latin typeface="Nunito" pitchFamily="34" charset="0"/>
                <a:ea typeface="Nunito" pitchFamily="34" charset="-122"/>
                <a:cs typeface="Nunito" pitchFamily="34" charset="-120"/>
              </a:rPr>
              <a:t>Các Phương Pháp Đa Dạng</a:t>
            </a:r>
            <a:endParaRPr lang="en-US" sz="2077" dirty="0"/>
          </a:p>
        </p:txBody>
      </p:sp>
      <p:sp>
        <p:nvSpPr>
          <p:cNvPr id="14" name="Text 9"/>
          <p:cNvSpPr/>
          <p:nvPr/>
        </p:nvSpPr>
        <p:spPr>
          <a:xfrm>
            <a:off x="6197084" y="5461992"/>
            <a:ext cx="2965013" cy="2153126"/>
          </a:xfrm>
          <a:prstGeom prst="rect">
            <a:avLst/>
          </a:prstGeom>
          <a:noFill/>
          <a:ln/>
        </p:spPr>
        <p:txBody>
          <a:bodyPr wrap="square" rtlCol="0" anchor="t"/>
          <a:lstStyle/>
          <a:p>
            <a:pPr marL="0" indent="0">
              <a:lnSpc>
                <a:spcPts val="2825"/>
              </a:lnSpc>
              <a:buNone/>
            </a:pPr>
            <a:r>
              <a:rPr lang="en-US" sz="1766" dirty="0">
                <a:solidFill>
                  <a:srgbClr val="FFFFFF"/>
                </a:solidFill>
                <a:latin typeface="PT Sans" pitchFamily="34" charset="0"/>
                <a:ea typeface="PT Sans" pitchFamily="34" charset="-122"/>
                <a:cs typeface="PT Sans" pitchFamily="34" charset="-120"/>
              </a:rPr>
              <a:t>Có nhiều phương pháp augmentation âm thanh khác nhau như thay đổi tốc độ, cao độ, thêm nhiễu, thay đổi tăng cường, thời gian và kênh âm thanh.</a:t>
            </a:r>
            <a:endParaRPr lang="en-US" sz="1766" dirty="0"/>
          </a:p>
        </p:txBody>
      </p:sp>
      <p:sp>
        <p:nvSpPr>
          <p:cNvPr id="15" name="Shape 10"/>
          <p:cNvSpPr/>
          <p:nvPr/>
        </p:nvSpPr>
        <p:spPr>
          <a:xfrm>
            <a:off x="9386292" y="4667845"/>
            <a:ext cx="504468" cy="504468"/>
          </a:xfrm>
          <a:prstGeom prst="roundRect">
            <a:avLst>
              <a:gd name="adj" fmla="val 66681"/>
            </a:avLst>
          </a:prstGeom>
          <a:solidFill>
            <a:srgbClr val="00002E"/>
          </a:solidFill>
          <a:ln w="22860">
            <a:solidFill>
              <a:srgbClr val="DD785E"/>
            </a:solidFill>
            <a:prstDash val="solid"/>
          </a:ln>
        </p:spPr>
        <p:txBody>
          <a:bodyPr/>
          <a:lstStyle/>
          <a:p>
            <a:endParaRPr lang="en-US"/>
          </a:p>
        </p:txBody>
      </p:sp>
      <p:sp>
        <p:nvSpPr>
          <p:cNvPr id="16" name="Text 11"/>
          <p:cNvSpPr/>
          <p:nvPr/>
        </p:nvSpPr>
        <p:spPr>
          <a:xfrm>
            <a:off x="9543574" y="4761786"/>
            <a:ext cx="189905" cy="316587"/>
          </a:xfrm>
          <a:prstGeom prst="rect">
            <a:avLst/>
          </a:prstGeom>
          <a:noFill/>
          <a:ln/>
        </p:spPr>
        <p:txBody>
          <a:bodyPr wrap="none" rtlCol="0" anchor="t"/>
          <a:lstStyle/>
          <a:p>
            <a:pPr marL="0" indent="0" algn="ctr">
              <a:lnSpc>
                <a:spcPts val="2493"/>
              </a:lnSpc>
              <a:buNone/>
            </a:pPr>
            <a:r>
              <a:rPr lang="en-US" sz="2493" b="1" dirty="0">
                <a:solidFill>
                  <a:srgbClr val="FFFFFF"/>
                </a:solidFill>
                <a:latin typeface="Nunito" pitchFamily="34" charset="0"/>
                <a:ea typeface="Nunito" pitchFamily="34" charset="-122"/>
                <a:cs typeface="Nunito" pitchFamily="34" charset="-120"/>
              </a:rPr>
              <a:t>3</a:t>
            </a:r>
            <a:endParaRPr lang="en-US" sz="2493" dirty="0"/>
          </a:p>
        </p:txBody>
      </p:sp>
      <p:sp>
        <p:nvSpPr>
          <p:cNvPr id="17" name="Text 12"/>
          <p:cNvSpPr/>
          <p:nvPr/>
        </p:nvSpPr>
        <p:spPr>
          <a:xfrm>
            <a:off x="10114955" y="4667845"/>
            <a:ext cx="2638187" cy="329803"/>
          </a:xfrm>
          <a:prstGeom prst="rect">
            <a:avLst/>
          </a:prstGeom>
          <a:noFill/>
          <a:ln/>
        </p:spPr>
        <p:txBody>
          <a:bodyPr wrap="none" rtlCol="0" anchor="t"/>
          <a:lstStyle/>
          <a:p>
            <a:pPr marL="0" indent="0">
              <a:lnSpc>
                <a:spcPts val="2597"/>
              </a:lnSpc>
              <a:buNone/>
            </a:pPr>
            <a:r>
              <a:rPr lang="en-US" sz="2077" b="1" dirty="0">
                <a:solidFill>
                  <a:srgbClr val="FFFFFF"/>
                </a:solidFill>
                <a:latin typeface="Nunito" pitchFamily="34" charset="0"/>
                <a:ea typeface="Nunito" pitchFamily="34" charset="-122"/>
                <a:cs typeface="Nunito" pitchFamily="34" charset="-120"/>
              </a:rPr>
              <a:t>Lợi Ích Đáng Kể</a:t>
            </a:r>
            <a:endParaRPr lang="en-US" sz="2077" dirty="0"/>
          </a:p>
        </p:txBody>
      </p:sp>
      <p:sp>
        <p:nvSpPr>
          <p:cNvPr id="18" name="Text 13"/>
          <p:cNvSpPr/>
          <p:nvPr/>
        </p:nvSpPr>
        <p:spPr>
          <a:xfrm>
            <a:off x="10114955" y="5132189"/>
            <a:ext cx="2965013" cy="1794272"/>
          </a:xfrm>
          <a:prstGeom prst="rect">
            <a:avLst/>
          </a:prstGeom>
          <a:noFill/>
          <a:ln/>
        </p:spPr>
        <p:txBody>
          <a:bodyPr wrap="square" rtlCol="0" anchor="t"/>
          <a:lstStyle/>
          <a:p>
            <a:pPr marL="0" indent="0">
              <a:lnSpc>
                <a:spcPts val="2825"/>
              </a:lnSpc>
              <a:buNone/>
            </a:pPr>
            <a:r>
              <a:rPr lang="en-US" sz="1766" dirty="0">
                <a:solidFill>
                  <a:srgbClr val="FFFFFF"/>
                </a:solidFill>
                <a:latin typeface="PT Sans" pitchFamily="34" charset="0"/>
                <a:ea typeface="PT Sans" pitchFamily="34" charset="-122"/>
                <a:cs typeface="PT Sans" pitchFamily="34" charset="-120"/>
              </a:rPr>
              <a:t>Augmentation âm thanh giúp cải thiện khả năng tổng quát hóa, giảm thiểu overfitting và tăng cường tính mạnh mẽ của mô hình.</a:t>
            </a:r>
            <a:endParaRPr lang="en-US" sz="176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1680210"/>
            <a:ext cx="4869180" cy="4869180"/>
          </a:xfrm>
          <a:prstGeom prst="rect">
            <a:avLst/>
          </a:prstGeom>
        </p:spPr>
      </p:pic>
      <p:sp>
        <p:nvSpPr>
          <p:cNvPr id="6" name="Text 1"/>
          <p:cNvSpPr/>
          <p:nvPr/>
        </p:nvSpPr>
        <p:spPr>
          <a:xfrm>
            <a:off x="6350437" y="1228487"/>
            <a:ext cx="5820728"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Câu Hỏi và Thảo Luận</a:t>
            </a:r>
            <a:endParaRPr lang="en-US" sz="4574" dirty="0"/>
          </a:p>
        </p:txBody>
      </p:sp>
      <p:pic>
        <p:nvPicPr>
          <p:cNvPr id="7" name="Image 3" descr="preencoded.png"/>
          <p:cNvPicPr>
            <a:picLocks noChangeAspect="1"/>
          </p:cNvPicPr>
          <p:nvPr/>
        </p:nvPicPr>
        <p:blipFill>
          <a:blip r:embed="rId6"/>
          <a:stretch>
            <a:fillRect/>
          </a:stretch>
        </p:blipFill>
        <p:spPr>
          <a:xfrm>
            <a:off x="6350437" y="2324814"/>
            <a:ext cx="617220" cy="617220"/>
          </a:xfrm>
          <a:prstGeom prst="rect">
            <a:avLst/>
          </a:prstGeom>
        </p:spPr>
      </p:pic>
      <p:sp>
        <p:nvSpPr>
          <p:cNvPr id="8" name="Text 2"/>
          <p:cNvSpPr/>
          <p:nvPr/>
        </p:nvSpPr>
        <p:spPr>
          <a:xfrm>
            <a:off x="6350437" y="3188851"/>
            <a:ext cx="2904530" cy="363141"/>
          </a:xfrm>
          <a:prstGeom prst="rect">
            <a:avLst/>
          </a:prstGeom>
          <a:noFill/>
          <a:ln/>
        </p:spPr>
        <p:txBody>
          <a:bodyPr wrap="none" rtlCol="0" anchor="t"/>
          <a:lstStyle/>
          <a:p>
            <a:pPr marL="0" indent="0" algn="l">
              <a:lnSpc>
                <a:spcPts val="2859"/>
              </a:lnSpc>
              <a:buNone/>
            </a:pPr>
            <a:r>
              <a:rPr lang="en-US" sz="2287" b="1" dirty="0">
                <a:solidFill>
                  <a:srgbClr val="FFFFFF"/>
                </a:solidFill>
                <a:latin typeface="Nunito" pitchFamily="34" charset="0"/>
                <a:ea typeface="Nunito" pitchFamily="34" charset="-122"/>
                <a:cs typeface="Nunito" pitchFamily="34" charset="-120"/>
              </a:rPr>
              <a:t>Câu Hỏi</a:t>
            </a:r>
            <a:endParaRPr lang="en-US" sz="2287" dirty="0"/>
          </a:p>
        </p:txBody>
      </p:sp>
      <p:sp>
        <p:nvSpPr>
          <p:cNvPr id="9" name="Text 3"/>
          <p:cNvSpPr/>
          <p:nvPr/>
        </p:nvSpPr>
        <p:spPr>
          <a:xfrm>
            <a:off x="6350437" y="3700105"/>
            <a:ext cx="7415927" cy="395049"/>
          </a:xfrm>
          <a:prstGeom prst="rect">
            <a:avLst/>
          </a:prstGeom>
          <a:noFill/>
          <a:ln/>
        </p:spPr>
        <p:txBody>
          <a:bodyPr wrap="none" rtlCol="0" anchor="t"/>
          <a:lstStyle/>
          <a:p>
            <a:pPr marL="0" indent="0" algn="l">
              <a:lnSpc>
                <a:spcPts val="3110"/>
              </a:lnSpc>
              <a:buNone/>
            </a:pPr>
            <a:r>
              <a:rPr lang="en-US" sz="1944" dirty="0">
                <a:solidFill>
                  <a:srgbClr val="FFFFFF"/>
                </a:solidFill>
                <a:latin typeface="PT Sans" pitchFamily="34" charset="0"/>
                <a:ea typeface="PT Sans" pitchFamily="34" charset="-122"/>
                <a:cs typeface="PT Sans" pitchFamily="34" charset="-120"/>
              </a:rPr>
              <a:t>Các bạn có câu hỏi gì về các kỹ thuật augmentation âm thanh không?</a:t>
            </a:r>
            <a:endParaRPr lang="en-US" sz="1944" dirty="0"/>
          </a:p>
        </p:txBody>
      </p:sp>
      <p:pic>
        <p:nvPicPr>
          <p:cNvPr id="10" name="Image 4" descr="preencoded.png"/>
          <p:cNvPicPr>
            <a:picLocks noChangeAspect="1"/>
          </p:cNvPicPr>
          <p:nvPr/>
        </p:nvPicPr>
        <p:blipFill>
          <a:blip r:embed="rId7"/>
          <a:stretch>
            <a:fillRect/>
          </a:stretch>
        </p:blipFill>
        <p:spPr>
          <a:xfrm>
            <a:off x="6350437" y="4835723"/>
            <a:ext cx="617220" cy="617220"/>
          </a:xfrm>
          <a:prstGeom prst="rect">
            <a:avLst/>
          </a:prstGeom>
        </p:spPr>
      </p:pic>
      <p:sp>
        <p:nvSpPr>
          <p:cNvPr id="11" name="Text 4"/>
          <p:cNvSpPr/>
          <p:nvPr/>
        </p:nvSpPr>
        <p:spPr>
          <a:xfrm>
            <a:off x="6350437" y="5699760"/>
            <a:ext cx="2904530" cy="363141"/>
          </a:xfrm>
          <a:prstGeom prst="rect">
            <a:avLst/>
          </a:prstGeom>
          <a:noFill/>
          <a:ln/>
        </p:spPr>
        <p:txBody>
          <a:bodyPr wrap="none" rtlCol="0" anchor="t"/>
          <a:lstStyle/>
          <a:p>
            <a:pPr marL="0" indent="0" algn="l">
              <a:lnSpc>
                <a:spcPts val="2859"/>
              </a:lnSpc>
              <a:buNone/>
            </a:pPr>
            <a:r>
              <a:rPr lang="en-US" sz="2287" b="1" dirty="0">
                <a:solidFill>
                  <a:srgbClr val="FFFFFF"/>
                </a:solidFill>
                <a:latin typeface="Nunito" pitchFamily="34" charset="0"/>
                <a:ea typeface="Nunito" pitchFamily="34" charset="-122"/>
                <a:cs typeface="Nunito" pitchFamily="34" charset="-120"/>
              </a:rPr>
              <a:t>Thảo Luận</a:t>
            </a:r>
            <a:endParaRPr lang="en-US" sz="2287" dirty="0"/>
          </a:p>
        </p:txBody>
      </p:sp>
      <p:sp>
        <p:nvSpPr>
          <p:cNvPr id="12" name="Text 5"/>
          <p:cNvSpPr/>
          <p:nvPr/>
        </p:nvSpPr>
        <p:spPr>
          <a:xfrm>
            <a:off x="6350437" y="6211014"/>
            <a:ext cx="7415927" cy="790099"/>
          </a:xfrm>
          <a:prstGeom prst="rect">
            <a:avLst/>
          </a:prstGeom>
          <a:noFill/>
          <a:ln/>
        </p:spPr>
        <p:txBody>
          <a:bodyPr wrap="square" rtlCol="0" anchor="t"/>
          <a:lstStyle/>
          <a:p>
            <a:pPr marL="0" indent="0" algn="l">
              <a:lnSpc>
                <a:spcPts val="3110"/>
              </a:lnSpc>
              <a:buNone/>
            </a:pPr>
            <a:r>
              <a:rPr lang="en-US" sz="1944" dirty="0">
                <a:solidFill>
                  <a:srgbClr val="FFFFFF"/>
                </a:solidFill>
                <a:latin typeface="PT Sans" pitchFamily="34" charset="0"/>
                <a:ea typeface="PT Sans" pitchFamily="34" charset="-122"/>
                <a:cs typeface="PT Sans" pitchFamily="34" charset="-120"/>
              </a:rPr>
              <a:t>Chúng ta có thể cùng thảo luận thêm về những ứng dụng và thách thức của augmentation âm thanh.</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pic>
        <p:nvPicPr>
          <p:cNvPr id="5" name="Image 2" descr="preencoded.png"/>
          <p:cNvPicPr>
            <a:picLocks noChangeAspect="1"/>
          </p:cNvPicPr>
          <p:nvPr/>
        </p:nvPicPr>
        <p:blipFill>
          <a:blip r:embed="rId5"/>
          <a:stretch>
            <a:fillRect/>
          </a:stretch>
        </p:blipFill>
        <p:spPr>
          <a:xfrm>
            <a:off x="6086594" y="215979"/>
            <a:ext cx="2457212" cy="1728311"/>
          </a:xfrm>
          <a:prstGeom prst="rect">
            <a:avLst/>
          </a:prstGeom>
        </p:spPr>
      </p:pic>
      <p:sp>
        <p:nvSpPr>
          <p:cNvPr id="6" name="Text 1"/>
          <p:cNvSpPr/>
          <p:nvPr/>
        </p:nvSpPr>
        <p:spPr>
          <a:xfrm>
            <a:off x="2872621" y="2635448"/>
            <a:ext cx="7457480" cy="508159"/>
          </a:xfrm>
          <a:prstGeom prst="rect">
            <a:avLst/>
          </a:prstGeom>
          <a:noFill/>
          <a:ln/>
        </p:spPr>
        <p:txBody>
          <a:bodyPr wrap="none" rtlCol="0" anchor="t"/>
          <a:lstStyle/>
          <a:p>
            <a:pPr marL="0" indent="0">
              <a:lnSpc>
                <a:spcPts val="4002"/>
              </a:lnSpc>
              <a:buNone/>
            </a:pPr>
            <a:r>
              <a:rPr lang="en-US" sz="3202" b="1" dirty="0">
                <a:solidFill>
                  <a:srgbClr val="FFFFFF"/>
                </a:solidFill>
                <a:latin typeface="Nunito" pitchFamily="34" charset="0"/>
                <a:ea typeface="Nunito" pitchFamily="34" charset="-122"/>
                <a:cs typeface="Nunito" pitchFamily="34" charset="-120"/>
              </a:rPr>
              <a:t>Ứng Dụng của Augmentation Âm Thanh</a:t>
            </a:r>
            <a:endParaRPr lang="en-US" sz="3202" dirty="0"/>
          </a:p>
        </p:txBody>
      </p:sp>
      <p:sp>
        <p:nvSpPr>
          <p:cNvPr id="7" name="Shape 2"/>
          <p:cNvSpPr/>
          <p:nvPr/>
        </p:nvSpPr>
        <p:spPr>
          <a:xfrm>
            <a:off x="2872621" y="5644515"/>
            <a:ext cx="8885039" cy="22860"/>
          </a:xfrm>
          <a:prstGeom prst="roundRect">
            <a:avLst>
              <a:gd name="adj" fmla="val 1134000"/>
            </a:avLst>
          </a:prstGeom>
          <a:solidFill>
            <a:srgbClr val="FFFFFF">
              <a:alpha val="24000"/>
            </a:srgbClr>
          </a:solidFill>
          <a:ln/>
        </p:spPr>
        <p:txBody>
          <a:bodyPr/>
          <a:lstStyle/>
          <a:p>
            <a:endParaRPr lang="en-US"/>
          </a:p>
        </p:txBody>
      </p:sp>
      <p:sp>
        <p:nvSpPr>
          <p:cNvPr id="8" name="Shape 3"/>
          <p:cNvSpPr/>
          <p:nvPr/>
        </p:nvSpPr>
        <p:spPr>
          <a:xfrm>
            <a:off x="5039082" y="5039737"/>
            <a:ext cx="22860" cy="604838"/>
          </a:xfrm>
          <a:prstGeom prst="roundRect">
            <a:avLst>
              <a:gd name="adj" fmla="val 1134000"/>
            </a:avLst>
          </a:prstGeom>
          <a:solidFill>
            <a:srgbClr val="F2B42D"/>
          </a:solidFill>
          <a:ln/>
        </p:spPr>
        <p:txBody>
          <a:bodyPr/>
          <a:lstStyle/>
          <a:p>
            <a:endParaRPr lang="en-US"/>
          </a:p>
        </p:txBody>
      </p:sp>
      <p:sp>
        <p:nvSpPr>
          <p:cNvPr id="9" name="Shape 4"/>
          <p:cNvSpPr/>
          <p:nvPr/>
        </p:nvSpPr>
        <p:spPr>
          <a:xfrm>
            <a:off x="4856202" y="5450145"/>
            <a:ext cx="388739" cy="388739"/>
          </a:xfrm>
          <a:prstGeom prst="roundRect">
            <a:avLst>
              <a:gd name="adj" fmla="val 66685"/>
            </a:avLst>
          </a:prstGeom>
          <a:solidFill>
            <a:srgbClr val="00002E"/>
          </a:solidFill>
          <a:ln w="15240">
            <a:solidFill>
              <a:srgbClr val="F2B42D"/>
            </a:solidFill>
            <a:prstDash val="solid"/>
          </a:ln>
        </p:spPr>
        <p:txBody>
          <a:bodyPr/>
          <a:lstStyle/>
          <a:p>
            <a:endParaRPr lang="en-US"/>
          </a:p>
        </p:txBody>
      </p:sp>
      <p:sp>
        <p:nvSpPr>
          <p:cNvPr id="10" name="Text 5"/>
          <p:cNvSpPr/>
          <p:nvPr/>
        </p:nvSpPr>
        <p:spPr>
          <a:xfrm>
            <a:off x="4977408" y="5522535"/>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1</a:t>
            </a:r>
            <a:endParaRPr lang="en-US" sz="1921" dirty="0"/>
          </a:p>
        </p:txBody>
      </p:sp>
      <p:sp>
        <p:nvSpPr>
          <p:cNvPr id="11" name="Text 6"/>
          <p:cNvSpPr/>
          <p:nvPr/>
        </p:nvSpPr>
        <p:spPr>
          <a:xfrm>
            <a:off x="4034076" y="3402806"/>
            <a:ext cx="2033111" cy="254198"/>
          </a:xfrm>
          <a:prstGeom prst="rect">
            <a:avLst/>
          </a:prstGeom>
          <a:noFill/>
          <a:ln/>
        </p:spPr>
        <p:txBody>
          <a:bodyPr wrap="none" rtlCol="0" anchor="t"/>
          <a:lstStyle/>
          <a:p>
            <a:pPr marL="0" indent="0" algn="ctr">
              <a:lnSpc>
                <a:spcPts val="2001"/>
              </a:lnSpc>
              <a:buNone/>
            </a:pPr>
            <a:r>
              <a:rPr lang="en-US" sz="1601" b="1" dirty="0">
                <a:solidFill>
                  <a:srgbClr val="FFFFFF"/>
                </a:solidFill>
                <a:latin typeface="Nunito" pitchFamily="34" charset="0"/>
                <a:ea typeface="Nunito" pitchFamily="34" charset="-122"/>
                <a:cs typeface="Nunito" pitchFamily="34" charset="-120"/>
              </a:rPr>
              <a:t>Nhận Diện Cảm Xúc</a:t>
            </a:r>
            <a:endParaRPr lang="en-US" sz="1601" dirty="0"/>
          </a:p>
        </p:txBody>
      </p:sp>
      <p:sp>
        <p:nvSpPr>
          <p:cNvPr id="12" name="Text 7"/>
          <p:cNvSpPr/>
          <p:nvPr/>
        </p:nvSpPr>
        <p:spPr>
          <a:xfrm>
            <a:off x="3045381" y="3760589"/>
            <a:ext cx="4010620" cy="1106329"/>
          </a:xfrm>
          <a:prstGeom prst="rect">
            <a:avLst/>
          </a:prstGeom>
          <a:noFill/>
          <a:ln/>
        </p:spPr>
        <p:txBody>
          <a:bodyPr wrap="square" rtlCol="0" anchor="t"/>
          <a:lstStyle/>
          <a:p>
            <a:pPr marL="0" indent="0" algn="ctr">
              <a:lnSpc>
                <a:spcPts val="2177"/>
              </a:lnSpc>
              <a:buNone/>
            </a:pPr>
            <a:r>
              <a:rPr lang="en-US" sz="1361" dirty="0">
                <a:solidFill>
                  <a:srgbClr val="FFFFFF"/>
                </a:solidFill>
                <a:latin typeface="PT Sans" pitchFamily="34" charset="0"/>
                <a:ea typeface="PT Sans" pitchFamily="34" charset="-122"/>
                <a:cs typeface="PT Sans" pitchFamily="34" charset="-120"/>
              </a:rPr>
              <a:t>Augmentation âm thanh đóng vai trò quan trọng trong việc phát triển các mô hình nhận diện cảm xúc từ tín hiệu âm thanh. Các biến thể âm thanh giúp mô hình học được các đặc trưng cảm xúc đa dạng hơn.</a:t>
            </a:r>
            <a:endParaRPr lang="en-US" sz="1361" dirty="0"/>
          </a:p>
        </p:txBody>
      </p:sp>
      <p:sp>
        <p:nvSpPr>
          <p:cNvPr id="13" name="Shape 8"/>
          <p:cNvSpPr/>
          <p:nvPr/>
        </p:nvSpPr>
        <p:spPr>
          <a:xfrm>
            <a:off x="7303532" y="5644455"/>
            <a:ext cx="22860" cy="604838"/>
          </a:xfrm>
          <a:prstGeom prst="roundRect">
            <a:avLst>
              <a:gd name="adj" fmla="val 1134000"/>
            </a:avLst>
          </a:prstGeom>
          <a:solidFill>
            <a:srgbClr val="D7425E"/>
          </a:solidFill>
          <a:ln/>
        </p:spPr>
        <p:txBody>
          <a:bodyPr/>
          <a:lstStyle/>
          <a:p>
            <a:endParaRPr lang="en-US"/>
          </a:p>
        </p:txBody>
      </p:sp>
      <p:sp>
        <p:nvSpPr>
          <p:cNvPr id="14" name="Shape 9"/>
          <p:cNvSpPr/>
          <p:nvPr/>
        </p:nvSpPr>
        <p:spPr>
          <a:xfrm>
            <a:off x="7120652" y="5450145"/>
            <a:ext cx="388739" cy="388739"/>
          </a:xfrm>
          <a:prstGeom prst="roundRect">
            <a:avLst>
              <a:gd name="adj" fmla="val 66685"/>
            </a:avLst>
          </a:prstGeom>
          <a:solidFill>
            <a:srgbClr val="00002E"/>
          </a:solidFill>
          <a:ln w="15240">
            <a:solidFill>
              <a:srgbClr val="D7425E"/>
            </a:solidFill>
            <a:prstDash val="solid"/>
          </a:ln>
        </p:spPr>
        <p:txBody>
          <a:bodyPr/>
          <a:lstStyle/>
          <a:p>
            <a:endParaRPr lang="en-US"/>
          </a:p>
        </p:txBody>
      </p:sp>
      <p:sp>
        <p:nvSpPr>
          <p:cNvPr id="15" name="Text 10"/>
          <p:cNvSpPr/>
          <p:nvPr/>
        </p:nvSpPr>
        <p:spPr>
          <a:xfrm>
            <a:off x="7241857" y="5522535"/>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2</a:t>
            </a:r>
            <a:endParaRPr lang="en-US" sz="1921" dirty="0"/>
          </a:p>
        </p:txBody>
      </p:sp>
      <p:sp>
        <p:nvSpPr>
          <p:cNvPr id="16" name="Text 11"/>
          <p:cNvSpPr/>
          <p:nvPr/>
        </p:nvSpPr>
        <p:spPr>
          <a:xfrm>
            <a:off x="6298525" y="6422112"/>
            <a:ext cx="2033111" cy="254198"/>
          </a:xfrm>
          <a:prstGeom prst="rect">
            <a:avLst/>
          </a:prstGeom>
          <a:noFill/>
          <a:ln/>
        </p:spPr>
        <p:txBody>
          <a:bodyPr wrap="none" rtlCol="0" anchor="t"/>
          <a:lstStyle/>
          <a:p>
            <a:pPr marL="0" indent="0" algn="ctr">
              <a:lnSpc>
                <a:spcPts val="2001"/>
              </a:lnSpc>
              <a:buNone/>
            </a:pPr>
            <a:r>
              <a:rPr lang="en-US" sz="1601" b="1" dirty="0">
                <a:solidFill>
                  <a:srgbClr val="FFFFFF"/>
                </a:solidFill>
                <a:latin typeface="Nunito" pitchFamily="34" charset="0"/>
                <a:ea typeface="Nunito" pitchFamily="34" charset="-122"/>
                <a:cs typeface="Nunito" pitchFamily="34" charset="-120"/>
              </a:rPr>
              <a:t>Phân Loại Âm Thanh</a:t>
            </a:r>
            <a:endParaRPr lang="en-US" sz="1601" dirty="0"/>
          </a:p>
        </p:txBody>
      </p:sp>
      <p:sp>
        <p:nvSpPr>
          <p:cNvPr id="17" name="Text 12"/>
          <p:cNvSpPr/>
          <p:nvPr/>
        </p:nvSpPr>
        <p:spPr>
          <a:xfrm>
            <a:off x="5309830" y="6779895"/>
            <a:ext cx="4010620" cy="1106329"/>
          </a:xfrm>
          <a:prstGeom prst="rect">
            <a:avLst/>
          </a:prstGeom>
          <a:noFill/>
          <a:ln/>
        </p:spPr>
        <p:txBody>
          <a:bodyPr wrap="square" rtlCol="0" anchor="t"/>
          <a:lstStyle/>
          <a:p>
            <a:pPr marL="0" indent="0" algn="ctr">
              <a:lnSpc>
                <a:spcPts val="2177"/>
              </a:lnSpc>
              <a:buNone/>
            </a:pPr>
            <a:r>
              <a:rPr lang="en-US" sz="1361" dirty="0">
                <a:solidFill>
                  <a:srgbClr val="FFFFFF"/>
                </a:solidFill>
                <a:latin typeface="PT Sans" pitchFamily="34" charset="0"/>
                <a:ea typeface="PT Sans" pitchFamily="34" charset="-122"/>
                <a:cs typeface="PT Sans" pitchFamily="34" charset="-120"/>
              </a:rPr>
              <a:t>Trong bài toán phân loại âm thanh, augmentation âm thanh giúp tăng cường dữ liệu huấn luyện và cải thiện khả năng phân biệt các loại âm thanh khác nhau.</a:t>
            </a:r>
            <a:endParaRPr lang="en-US" sz="1361" dirty="0"/>
          </a:p>
        </p:txBody>
      </p:sp>
      <p:sp>
        <p:nvSpPr>
          <p:cNvPr id="18" name="Shape 13"/>
          <p:cNvSpPr/>
          <p:nvPr/>
        </p:nvSpPr>
        <p:spPr>
          <a:xfrm>
            <a:off x="9567982" y="5039737"/>
            <a:ext cx="22860" cy="604838"/>
          </a:xfrm>
          <a:prstGeom prst="roundRect">
            <a:avLst>
              <a:gd name="adj" fmla="val 1134000"/>
            </a:avLst>
          </a:prstGeom>
          <a:solidFill>
            <a:srgbClr val="DD785E"/>
          </a:solidFill>
          <a:ln/>
        </p:spPr>
        <p:txBody>
          <a:bodyPr/>
          <a:lstStyle/>
          <a:p>
            <a:endParaRPr lang="en-US"/>
          </a:p>
        </p:txBody>
      </p:sp>
      <p:sp>
        <p:nvSpPr>
          <p:cNvPr id="19" name="Shape 14"/>
          <p:cNvSpPr/>
          <p:nvPr/>
        </p:nvSpPr>
        <p:spPr>
          <a:xfrm>
            <a:off x="9385102" y="5450145"/>
            <a:ext cx="388739" cy="388739"/>
          </a:xfrm>
          <a:prstGeom prst="roundRect">
            <a:avLst>
              <a:gd name="adj" fmla="val 66685"/>
            </a:avLst>
          </a:prstGeom>
          <a:solidFill>
            <a:srgbClr val="00002E"/>
          </a:solidFill>
          <a:ln w="15240">
            <a:solidFill>
              <a:srgbClr val="DD785E"/>
            </a:solidFill>
            <a:prstDash val="solid"/>
          </a:ln>
        </p:spPr>
        <p:txBody>
          <a:bodyPr/>
          <a:lstStyle/>
          <a:p>
            <a:endParaRPr lang="en-US"/>
          </a:p>
        </p:txBody>
      </p:sp>
      <p:sp>
        <p:nvSpPr>
          <p:cNvPr id="20" name="Text 15"/>
          <p:cNvSpPr/>
          <p:nvPr/>
        </p:nvSpPr>
        <p:spPr>
          <a:xfrm>
            <a:off x="9506307" y="5522535"/>
            <a:ext cx="146328" cy="243959"/>
          </a:xfrm>
          <a:prstGeom prst="rect">
            <a:avLst/>
          </a:prstGeom>
          <a:noFill/>
          <a:ln/>
        </p:spPr>
        <p:txBody>
          <a:bodyPr wrap="none" rtlCol="0" anchor="t"/>
          <a:lstStyle/>
          <a:p>
            <a:pPr marL="0" indent="0" algn="ctr">
              <a:lnSpc>
                <a:spcPts val="1921"/>
              </a:lnSpc>
              <a:buNone/>
            </a:pPr>
            <a:r>
              <a:rPr lang="en-US" sz="1921" b="1" dirty="0">
                <a:solidFill>
                  <a:srgbClr val="FFFFFF"/>
                </a:solidFill>
                <a:latin typeface="Nunito" pitchFamily="34" charset="0"/>
                <a:ea typeface="Nunito" pitchFamily="34" charset="-122"/>
                <a:cs typeface="Nunito" pitchFamily="34" charset="-120"/>
              </a:rPr>
              <a:t>3</a:t>
            </a:r>
            <a:endParaRPr lang="en-US" sz="1921" dirty="0"/>
          </a:p>
        </p:txBody>
      </p:sp>
      <p:sp>
        <p:nvSpPr>
          <p:cNvPr id="21" name="Text 16"/>
          <p:cNvSpPr/>
          <p:nvPr/>
        </p:nvSpPr>
        <p:spPr>
          <a:xfrm>
            <a:off x="8562975" y="3679388"/>
            <a:ext cx="2033111" cy="254198"/>
          </a:xfrm>
          <a:prstGeom prst="rect">
            <a:avLst/>
          </a:prstGeom>
          <a:noFill/>
          <a:ln/>
        </p:spPr>
        <p:txBody>
          <a:bodyPr wrap="none" rtlCol="0" anchor="t"/>
          <a:lstStyle/>
          <a:p>
            <a:pPr marL="0" indent="0" algn="ctr">
              <a:lnSpc>
                <a:spcPts val="2001"/>
              </a:lnSpc>
              <a:buNone/>
            </a:pPr>
            <a:r>
              <a:rPr lang="en-US" sz="1601" b="1" dirty="0">
                <a:solidFill>
                  <a:srgbClr val="FFFFFF"/>
                </a:solidFill>
                <a:latin typeface="Nunito" pitchFamily="34" charset="0"/>
                <a:ea typeface="Nunito" pitchFamily="34" charset="-122"/>
                <a:cs typeface="Nunito" pitchFamily="34" charset="-120"/>
              </a:rPr>
              <a:t>Tổng Hợp Âm Thanh</a:t>
            </a:r>
            <a:endParaRPr lang="en-US" sz="1601" dirty="0"/>
          </a:p>
        </p:txBody>
      </p:sp>
      <p:sp>
        <p:nvSpPr>
          <p:cNvPr id="22" name="Text 17"/>
          <p:cNvSpPr/>
          <p:nvPr/>
        </p:nvSpPr>
        <p:spPr>
          <a:xfrm>
            <a:off x="7574280" y="4037171"/>
            <a:ext cx="4010620" cy="829747"/>
          </a:xfrm>
          <a:prstGeom prst="rect">
            <a:avLst/>
          </a:prstGeom>
          <a:noFill/>
          <a:ln/>
        </p:spPr>
        <p:txBody>
          <a:bodyPr wrap="square" rtlCol="0" anchor="t"/>
          <a:lstStyle/>
          <a:p>
            <a:pPr marL="0" indent="0" algn="ctr">
              <a:lnSpc>
                <a:spcPts val="2177"/>
              </a:lnSpc>
              <a:buNone/>
            </a:pPr>
            <a:r>
              <a:rPr lang="en-US" sz="1361" dirty="0">
                <a:solidFill>
                  <a:srgbClr val="FFFFFF"/>
                </a:solidFill>
                <a:latin typeface="PT Sans" pitchFamily="34" charset="0"/>
                <a:ea typeface="PT Sans" pitchFamily="34" charset="-122"/>
                <a:cs typeface="PT Sans" pitchFamily="34" charset="-120"/>
              </a:rPr>
              <a:t>Các kỹ thuật augmentation âm thanh cũng có thể được áp dụng trong quá trình tổng hợp âm thanh, tạo ra các biến thể âm thanh phong phú hơn.</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7602" y="1615202"/>
            <a:ext cx="4999196" cy="4999196"/>
          </a:xfrm>
          <a:prstGeom prst="rect">
            <a:avLst/>
          </a:prstGeom>
        </p:spPr>
      </p:pic>
      <p:sp>
        <p:nvSpPr>
          <p:cNvPr id="6" name="Text 1"/>
          <p:cNvSpPr/>
          <p:nvPr/>
        </p:nvSpPr>
        <p:spPr>
          <a:xfrm>
            <a:off x="682109" y="850463"/>
            <a:ext cx="7779782" cy="1146572"/>
          </a:xfrm>
          <a:prstGeom prst="rect">
            <a:avLst/>
          </a:prstGeom>
          <a:noFill/>
          <a:ln/>
        </p:spPr>
        <p:txBody>
          <a:bodyPr wrap="square" rtlCol="0" anchor="t"/>
          <a:lstStyle/>
          <a:p>
            <a:pPr marL="0" indent="0">
              <a:lnSpc>
                <a:spcPts val="4514"/>
              </a:lnSpc>
              <a:buNone/>
            </a:pPr>
            <a:r>
              <a:rPr lang="en-US" sz="3611" b="1" dirty="0">
                <a:solidFill>
                  <a:srgbClr val="FFFFFF"/>
                </a:solidFill>
                <a:latin typeface="Nunito" pitchFamily="34" charset="0"/>
                <a:ea typeface="Nunito" pitchFamily="34" charset="-122"/>
                <a:cs typeface="Nunito" pitchFamily="34" charset="-120"/>
              </a:rPr>
              <a:t>Kết Hợp Các Phương Pháp Augmentation</a:t>
            </a:r>
            <a:endParaRPr lang="en-US" sz="3611" dirty="0"/>
          </a:p>
        </p:txBody>
      </p:sp>
      <p:sp>
        <p:nvSpPr>
          <p:cNvPr id="7" name="Shape 2"/>
          <p:cNvSpPr/>
          <p:nvPr/>
        </p:nvSpPr>
        <p:spPr>
          <a:xfrm>
            <a:off x="682109" y="2289334"/>
            <a:ext cx="7779782" cy="1774508"/>
          </a:xfrm>
          <a:prstGeom prst="roundRect">
            <a:avLst>
              <a:gd name="adj" fmla="val 16476"/>
            </a:avLst>
          </a:prstGeom>
          <a:solidFill>
            <a:srgbClr val="00002E"/>
          </a:solidFill>
          <a:ln w="22860">
            <a:solidFill>
              <a:srgbClr val="F2B42D"/>
            </a:solidFill>
            <a:prstDash val="solid"/>
          </a:ln>
        </p:spPr>
        <p:txBody>
          <a:bodyPr/>
          <a:lstStyle/>
          <a:p>
            <a:endParaRPr lang="en-US"/>
          </a:p>
        </p:txBody>
      </p:sp>
      <p:sp>
        <p:nvSpPr>
          <p:cNvPr id="8" name="Text 3"/>
          <p:cNvSpPr/>
          <p:nvPr/>
        </p:nvSpPr>
        <p:spPr>
          <a:xfrm>
            <a:off x="899874" y="2507099"/>
            <a:ext cx="2740581" cy="286583"/>
          </a:xfrm>
          <a:prstGeom prst="rect">
            <a:avLst/>
          </a:prstGeom>
          <a:noFill/>
          <a:ln/>
        </p:spPr>
        <p:txBody>
          <a:bodyPr wrap="none" rtlCol="0" anchor="t"/>
          <a:lstStyle/>
          <a:p>
            <a:pPr marL="0" indent="0">
              <a:lnSpc>
                <a:spcPts val="2257"/>
              </a:lnSpc>
              <a:buNone/>
            </a:pPr>
            <a:r>
              <a:rPr lang="en-US" sz="1806" b="1" dirty="0">
                <a:solidFill>
                  <a:srgbClr val="FFFFFF"/>
                </a:solidFill>
                <a:latin typeface="Nunito" pitchFamily="34" charset="0"/>
                <a:ea typeface="Nunito" pitchFamily="34" charset="-122"/>
                <a:cs typeface="Nunito" pitchFamily="34" charset="-120"/>
              </a:rPr>
              <a:t>Tăng Cường Đa Dạng Hóa</a:t>
            </a:r>
            <a:endParaRPr lang="en-US" sz="1806" dirty="0"/>
          </a:p>
        </p:txBody>
      </p:sp>
      <p:sp>
        <p:nvSpPr>
          <p:cNvPr id="9" name="Text 4"/>
          <p:cNvSpPr/>
          <p:nvPr/>
        </p:nvSpPr>
        <p:spPr>
          <a:xfrm>
            <a:off x="899874" y="2910602"/>
            <a:ext cx="7344251" cy="935474"/>
          </a:xfrm>
          <a:prstGeom prst="rect">
            <a:avLst/>
          </a:prstGeom>
          <a:noFill/>
          <a:ln/>
        </p:spPr>
        <p:txBody>
          <a:bodyPr wrap="square" rtlCol="0" anchor="t"/>
          <a:lstStyle/>
          <a:p>
            <a:pPr marL="0" indent="0">
              <a:lnSpc>
                <a:spcPts val="2456"/>
              </a:lnSpc>
              <a:buNone/>
            </a:pPr>
            <a:r>
              <a:rPr lang="en-US" sz="1535" dirty="0">
                <a:solidFill>
                  <a:srgbClr val="FFFFFF"/>
                </a:solidFill>
                <a:latin typeface="PT Sans" pitchFamily="34" charset="0"/>
                <a:ea typeface="PT Sans" pitchFamily="34" charset="-122"/>
                <a:cs typeface="PT Sans" pitchFamily="34" charset="-120"/>
              </a:rPr>
              <a:t>Kết hợp nhiều phương pháp augmentation âm thanh khác nhau sẽ tạo ra một bộ dữ liệu huấn luyện đa dạng hơn, giúp mô hình học được các đặc trưng âm thanh phong phú.</a:t>
            </a:r>
            <a:endParaRPr lang="en-US" sz="1535" dirty="0"/>
          </a:p>
        </p:txBody>
      </p:sp>
      <p:sp>
        <p:nvSpPr>
          <p:cNvPr id="10" name="Shape 5"/>
          <p:cNvSpPr/>
          <p:nvPr/>
        </p:nvSpPr>
        <p:spPr>
          <a:xfrm>
            <a:off x="682109" y="4258747"/>
            <a:ext cx="7779782" cy="1462683"/>
          </a:xfrm>
          <a:prstGeom prst="roundRect">
            <a:avLst>
              <a:gd name="adj" fmla="val 19988"/>
            </a:avLst>
          </a:prstGeom>
          <a:solidFill>
            <a:srgbClr val="00002E"/>
          </a:solidFill>
          <a:ln w="22860">
            <a:solidFill>
              <a:srgbClr val="D7425E"/>
            </a:solidFill>
            <a:prstDash val="solid"/>
          </a:ln>
        </p:spPr>
        <p:txBody>
          <a:bodyPr/>
          <a:lstStyle/>
          <a:p>
            <a:endParaRPr lang="en-US"/>
          </a:p>
        </p:txBody>
      </p:sp>
      <p:sp>
        <p:nvSpPr>
          <p:cNvPr id="11" name="Text 6"/>
          <p:cNvSpPr/>
          <p:nvPr/>
        </p:nvSpPr>
        <p:spPr>
          <a:xfrm>
            <a:off x="899874" y="4476512"/>
            <a:ext cx="2827139" cy="286583"/>
          </a:xfrm>
          <a:prstGeom prst="rect">
            <a:avLst/>
          </a:prstGeom>
          <a:noFill/>
          <a:ln/>
        </p:spPr>
        <p:txBody>
          <a:bodyPr wrap="none" rtlCol="0" anchor="t"/>
          <a:lstStyle/>
          <a:p>
            <a:pPr marL="0" indent="0">
              <a:lnSpc>
                <a:spcPts val="2257"/>
              </a:lnSpc>
              <a:buNone/>
            </a:pPr>
            <a:r>
              <a:rPr lang="en-US" sz="1806" b="1" dirty="0">
                <a:solidFill>
                  <a:srgbClr val="FFFFFF"/>
                </a:solidFill>
                <a:latin typeface="Nunito" pitchFamily="34" charset="0"/>
                <a:ea typeface="Nunito" pitchFamily="34" charset="-122"/>
                <a:cs typeface="Nunito" pitchFamily="34" charset="-120"/>
              </a:rPr>
              <a:t>Tăng Cường Tính Mạnh Mẽ</a:t>
            </a:r>
            <a:endParaRPr lang="en-US" sz="1806" dirty="0"/>
          </a:p>
        </p:txBody>
      </p:sp>
      <p:sp>
        <p:nvSpPr>
          <p:cNvPr id="12" name="Text 7"/>
          <p:cNvSpPr/>
          <p:nvPr/>
        </p:nvSpPr>
        <p:spPr>
          <a:xfrm>
            <a:off x="899874" y="4880015"/>
            <a:ext cx="7344251" cy="623649"/>
          </a:xfrm>
          <a:prstGeom prst="rect">
            <a:avLst/>
          </a:prstGeom>
          <a:noFill/>
          <a:ln/>
        </p:spPr>
        <p:txBody>
          <a:bodyPr wrap="square" rtlCol="0" anchor="t"/>
          <a:lstStyle/>
          <a:p>
            <a:pPr marL="0" indent="0">
              <a:lnSpc>
                <a:spcPts val="2456"/>
              </a:lnSpc>
              <a:buNone/>
            </a:pPr>
            <a:r>
              <a:rPr lang="en-US" sz="1535" dirty="0">
                <a:solidFill>
                  <a:srgbClr val="FFFFFF"/>
                </a:solidFill>
                <a:latin typeface="PT Sans" pitchFamily="34" charset="0"/>
                <a:ea typeface="PT Sans" pitchFamily="34" charset="-122"/>
                <a:cs typeface="PT Sans" pitchFamily="34" charset="-120"/>
              </a:rPr>
              <a:t>Sử dụng các kỹ thuật như thay đổi tần số, thời gian và kênh âm thanh sẽ giúp mô hình trở nên mạnh mẽ hơn trước các biến động trong tín hiệu.</a:t>
            </a:r>
            <a:endParaRPr lang="en-US" sz="1535" dirty="0"/>
          </a:p>
        </p:txBody>
      </p:sp>
      <p:sp>
        <p:nvSpPr>
          <p:cNvPr id="13" name="Shape 8"/>
          <p:cNvSpPr/>
          <p:nvPr/>
        </p:nvSpPr>
        <p:spPr>
          <a:xfrm>
            <a:off x="682109" y="5916335"/>
            <a:ext cx="7779782" cy="1462683"/>
          </a:xfrm>
          <a:prstGeom prst="roundRect">
            <a:avLst>
              <a:gd name="adj" fmla="val 19988"/>
            </a:avLst>
          </a:prstGeom>
          <a:solidFill>
            <a:srgbClr val="00002E"/>
          </a:solidFill>
          <a:ln w="22860">
            <a:solidFill>
              <a:srgbClr val="DD785E"/>
            </a:solidFill>
            <a:prstDash val="solid"/>
          </a:ln>
        </p:spPr>
        <p:txBody>
          <a:bodyPr/>
          <a:lstStyle/>
          <a:p>
            <a:endParaRPr lang="en-US"/>
          </a:p>
        </p:txBody>
      </p:sp>
      <p:sp>
        <p:nvSpPr>
          <p:cNvPr id="14" name="Text 9"/>
          <p:cNvSpPr/>
          <p:nvPr/>
        </p:nvSpPr>
        <p:spPr>
          <a:xfrm>
            <a:off x="899874" y="6134100"/>
            <a:ext cx="2389465" cy="286583"/>
          </a:xfrm>
          <a:prstGeom prst="rect">
            <a:avLst/>
          </a:prstGeom>
          <a:noFill/>
          <a:ln/>
        </p:spPr>
        <p:txBody>
          <a:bodyPr wrap="none" rtlCol="0" anchor="t"/>
          <a:lstStyle/>
          <a:p>
            <a:pPr marL="0" indent="0">
              <a:lnSpc>
                <a:spcPts val="2257"/>
              </a:lnSpc>
              <a:buNone/>
            </a:pPr>
            <a:r>
              <a:rPr lang="en-US" sz="1806" b="1" dirty="0">
                <a:solidFill>
                  <a:srgbClr val="FFFFFF"/>
                </a:solidFill>
                <a:latin typeface="Nunito" pitchFamily="34" charset="0"/>
                <a:ea typeface="Nunito" pitchFamily="34" charset="-122"/>
                <a:cs typeface="Nunito" pitchFamily="34" charset="-120"/>
              </a:rPr>
              <a:t>Giảm Thiểu Overfitting</a:t>
            </a:r>
            <a:endParaRPr lang="en-US" sz="1806" dirty="0"/>
          </a:p>
        </p:txBody>
      </p:sp>
      <p:sp>
        <p:nvSpPr>
          <p:cNvPr id="15" name="Text 10"/>
          <p:cNvSpPr/>
          <p:nvPr/>
        </p:nvSpPr>
        <p:spPr>
          <a:xfrm>
            <a:off x="899874" y="6537603"/>
            <a:ext cx="7344251" cy="623649"/>
          </a:xfrm>
          <a:prstGeom prst="rect">
            <a:avLst/>
          </a:prstGeom>
          <a:noFill/>
          <a:ln/>
        </p:spPr>
        <p:txBody>
          <a:bodyPr wrap="square" rtlCol="0" anchor="t"/>
          <a:lstStyle/>
          <a:p>
            <a:pPr marL="0" indent="0">
              <a:lnSpc>
                <a:spcPts val="2456"/>
              </a:lnSpc>
              <a:buNone/>
            </a:pPr>
            <a:r>
              <a:rPr lang="en-US" sz="1535" dirty="0">
                <a:solidFill>
                  <a:srgbClr val="FFFFFF"/>
                </a:solidFill>
                <a:latin typeface="PT Sans" pitchFamily="34" charset="0"/>
                <a:ea typeface="PT Sans" pitchFamily="34" charset="-122"/>
                <a:cs typeface="PT Sans" pitchFamily="34" charset="-120"/>
              </a:rPr>
              <a:t>Việc tạo ra các biến thể âm thanh mới sẽ giúp giảm thiểu hiện tượng overfitting, cải thiện khả năng tổng quát hóa của mô hình.</a:t>
            </a:r>
            <a:endParaRPr lang="en-US" sz="153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0" descr="preencoded.png">
            <a:extLst>
              <a:ext uri="{FF2B5EF4-FFF2-40B4-BE49-F238E27FC236}">
                <a16:creationId xmlns:a16="http://schemas.microsoft.com/office/drawing/2014/main" id="{D24F22A5-7F09-B3F4-9619-0647E21B4B58}"/>
              </a:ext>
            </a:extLst>
          </p:cNvPr>
          <p:cNvPicPr>
            <a:picLocks noChangeAspect="1"/>
          </p:cNvPicPr>
          <p:nvPr/>
        </p:nvPicPr>
        <p:blipFill>
          <a:blip r:embed="rId3"/>
          <a:stretch>
            <a:fillRect/>
          </a:stretch>
        </p:blipFill>
        <p:spPr>
          <a:xfrm>
            <a:off x="2346" y="2868"/>
            <a:ext cx="14630400" cy="8229600"/>
          </a:xfrm>
          <a:prstGeom prst="rect">
            <a:avLst/>
          </a:prstGeom>
        </p:spPr>
      </p:pic>
      <p:pic>
        <p:nvPicPr>
          <p:cNvPr id="4" name="Image 0" descr="preencoded.png"/>
          <p:cNvPicPr>
            <a:picLocks noChangeAspect="1"/>
          </p:cNvPicPr>
          <p:nvPr/>
        </p:nvPicPr>
        <p:blipFill>
          <a:blip r:embed="rId4"/>
          <a:stretch>
            <a:fillRect/>
          </a:stretch>
        </p:blipFill>
        <p:spPr>
          <a:xfrm>
            <a:off x="0" y="0"/>
            <a:ext cx="14630400" cy="2340531"/>
          </a:xfrm>
          <a:prstGeom prst="rect">
            <a:avLst/>
          </a:prstGeom>
        </p:spPr>
      </p:pic>
      <p:pic>
        <p:nvPicPr>
          <p:cNvPr id="5" name="Image 1" descr="preencoded.png"/>
          <p:cNvPicPr>
            <a:picLocks noChangeAspect="1"/>
          </p:cNvPicPr>
          <p:nvPr/>
        </p:nvPicPr>
        <p:blipFill>
          <a:blip r:embed="rId5"/>
          <a:stretch>
            <a:fillRect/>
          </a:stretch>
        </p:blipFill>
        <p:spPr>
          <a:xfrm>
            <a:off x="5588913" y="233958"/>
            <a:ext cx="3452574" cy="1872615"/>
          </a:xfrm>
          <a:prstGeom prst="rect">
            <a:avLst/>
          </a:prstGeom>
        </p:spPr>
      </p:pic>
      <p:sp>
        <p:nvSpPr>
          <p:cNvPr id="6" name="Text 2"/>
          <p:cNvSpPr/>
          <p:nvPr/>
        </p:nvSpPr>
        <p:spPr>
          <a:xfrm>
            <a:off x="2200989" y="2855952"/>
            <a:ext cx="9051965" cy="585192"/>
          </a:xfrm>
          <a:prstGeom prst="rect">
            <a:avLst/>
          </a:prstGeom>
          <a:noFill/>
          <a:ln/>
        </p:spPr>
        <p:txBody>
          <a:bodyPr wrap="none" rtlCol="0" anchor="t"/>
          <a:lstStyle/>
          <a:p>
            <a:pPr marL="0" indent="0">
              <a:lnSpc>
                <a:spcPts val="4607"/>
              </a:lnSpc>
              <a:buNone/>
            </a:pPr>
            <a:r>
              <a:rPr lang="en-US" sz="3686" dirty="0">
                <a:solidFill>
                  <a:srgbClr val="F2F2F3"/>
                </a:solidFill>
                <a:latin typeface="Poppins" pitchFamily="34" charset="0"/>
                <a:ea typeface="Poppins" pitchFamily="34" charset="-122"/>
                <a:cs typeface="Poppins" pitchFamily="34" charset="-120"/>
              </a:rPr>
              <a:t>Thay đổi Tốc độ (Speed Augmentation)</a:t>
            </a:r>
            <a:endParaRPr lang="en-US" sz="3686" dirty="0"/>
          </a:p>
        </p:txBody>
      </p:sp>
      <p:sp>
        <p:nvSpPr>
          <p:cNvPr id="7" name="Shape 3"/>
          <p:cNvSpPr/>
          <p:nvPr/>
        </p:nvSpPr>
        <p:spPr>
          <a:xfrm>
            <a:off x="7303651" y="3722013"/>
            <a:ext cx="22860" cy="3992166"/>
          </a:xfrm>
          <a:prstGeom prst="roundRect">
            <a:avLst>
              <a:gd name="adj" fmla="val 344022"/>
            </a:avLst>
          </a:prstGeom>
          <a:solidFill>
            <a:srgbClr val="56565B"/>
          </a:solidFill>
          <a:ln/>
        </p:spPr>
        <p:txBody>
          <a:bodyPr/>
          <a:lstStyle/>
          <a:p>
            <a:endParaRPr lang="en-US"/>
          </a:p>
        </p:txBody>
      </p:sp>
      <p:sp>
        <p:nvSpPr>
          <p:cNvPr id="8" name="Shape 4"/>
          <p:cNvSpPr/>
          <p:nvPr/>
        </p:nvSpPr>
        <p:spPr>
          <a:xfrm>
            <a:off x="6471999" y="4131826"/>
            <a:ext cx="655320" cy="22860"/>
          </a:xfrm>
          <a:prstGeom prst="roundRect">
            <a:avLst>
              <a:gd name="adj" fmla="val 344022"/>
            </a:avLst>
          </a:prstGeom>
          <a:solidFill>
            <a:srgbClr val="56565B"/>
          </a:solidFill>
          <a:ln/>
        </p:spPr>
        <p:txBody>
          <a:bodyPr/>
          <a:lstStyle/>
          <a:p>
            <a:endParaRPr lang="en-US"/>
          </a:p>
        </p:txBody>
      </p:sp>
      <p:sp>
        <p:nvSpPr>
          <p:cNvPr id="9" name="Shape 5"/>
          <p:cNvSpPr/>
          <p:nvPr/>
        </p:nvSpPr>
        <p:spPr>
          <a:xfrm>
            <a:off x="7104459" y="3932634"/>
            <a:ext cx="421243" cy="421243"/>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10" name="Text 6"/>
          <p:cNvSpPr/>
          <p:nvPr/>
        </p:nvSpPr>
        <p:spPr>
          <a:xfrm>
            <a:off x="7274004" y="4002762"/>
            <a:ext cx="82034" cy="280868"/>
          </a:xfrm>
          <a:prstGeom prst="rect">
            <a:avLst/>
          </a:prstGeom>
          <a:noFill/>
          <a:ln/>
        </p:spPr>
        <p:txBody>
          <a:bodyPr wrap="none" rtlCol="0" anchor="t"/>
          <a:lstStyle/>
          <a:p>
            <a:pPr marL="0" indent="0" algn="ctr">
              <a:lnSpc>
                <a:spcPts val="2212"/>
              </a:lnSpc>
              <a:buNone/>
            </a:pPr>
            <a:r>
              <a:rPr lang="en-US" sz="2212" dirty="0">
                <a:solidFill>
                  <a:srgbClr val="E5E0DF"/>
                </a:solidFill>
                <a:latin typeface="Poppins" pitchFamily="34" charset="0"/>
                <a:ea typeface="Poppins" pitchFamily="34" charset="-122"/>
                <a:cs typeface="Poppins" pitchFamily="34" charset="-120"/>
              </a:rPr>
              <a:t>1</a:t>
            </a:r>
            <a:endParaRPr lang="en-US" sz="2212" dirty="0"/>
          </a:p>
        </p:txBody>
      </p:sp>
      <p:sp>
        <p:nvSpPr>
          <p:cNvPr id="11" name="Text 7"/>
          <p:cNvSpPr/>
          <p:nvPr/>
        </p:nvSpPr>
        <p:spPr>
          <a:xfrm>
            <a:off x="3944779" y="3909179"/>
            <a:ext cx="2340531" cy="292537"/>
          </a:xfrm>
          <a:prstGeom prst="rect">
            <a:avLst/>
          </a:prstGeom>
          <a:noFill/>
          <a:ln/>
        </p:spPr>
        <p:txBody>
          <a:bodyPr wrap="none" rtlCol="0" anchor="t"/>
          <a:lstStyle/>
          <a:p>
            <a:pPr marL="0" indent="0" algn="r">
              <a:lnSpc>
                <a:spcPts val="2304"/>
              </a:lnSpc>
              <a:buNone/>
            </a:pPr>
            <a:r>
              <a:rPr lang="en-US" sz="1843" dirty="0">
                <a:solidFill>
                  <a:srgbClr val="E5E0DF"/>
                </a:solidFill>
                <a:latin typeface="Poppins" pitchFamily="34" charset="0"/>
                <a:ea typeface="Poppins" pitchFamily="34" charset="-122"/>
                <a:cs typeface="Poppins" pitchFamily="34" charset="-120"/>
              </a:rPr>
              <a:t>Tăng Tốc</a:t>
            </a:r>
            <a:endParaRPr lang="en-US" sz="1843" dirty="0"/>
          </a:p>
        </p:txBody>
      </p:sp>
      <p:sp>
        <p:nvSpPr>
          <p:cNvPr id="12" name="Text 8"/>
          <p:cNvSpPr/>
          <p:nvPr/>
        </p:nvSpPr>
        <p:spPr>
          <a:xfrm>
            <a:off x="2200989" y="4313992"/>
            <a:ext cx="4084320" cy="1198245"/>
          </a:xfrm>
          <a:prstGeom prst="rect">
            <a:avLst/>
          </a:prstGeom>
          <a:noFill/>
          <a:ln/>
        </p:spPr>
        <p:txBody>
          <a:bodyPr wrap="square" rtlCol="0" anchor="t"/>
          <a:lstStyle/>
          <a:p>
            <a:pPr marL="0" indent="0" algn="r">
              <a:lnSpc>
                <a:spcPts val="2359"/>
              </a:lnSpc>
              <a:buNone/>
            </a:pPr>
            <a:r>
              <a:rPr lang="en-US" sz="1474" dirty="0">
                <a:solidFill>
                  <a:srgbClr val="E5E0DF"/>
                </a:solidFill>
                <a:latin typeface="Roboto" pitchFamily="34" charset="0"/>
                <a:ea typeface="Roboto" pitchFamily="34" charset="-122"/>
                <a:cs typeface="Roboto" pitchFamily="34" charset="-120"/>
              </a:rPr>
              <a:t>Tăng tốc độ của tín hiệu âm thanh mà không thay đổi cao độ. Kỹ thuật này làm thay đổi tần số và thời gian của tín hiệu, tạo ra các biến thể mới có tốc độ nhanh hơn.</a:t>
            </a:r>
            <a:endParaRPr lang="en-US" sz="1474" dirty="0"/>
          </a:p>
        </p:txBody>
      </p:sp>
      <p:sp>
        <p:nvSpPr>
          <p:cNvPr id="13" name="Shape 9"/>
          <p:cNvSpPr/>
          <p:nvPr/>
        </p:nvSpPr>
        <p:spPr>
          <a:xfrm>
            <a:off x="7502843" y="5067895"/>
            <a:ext cx="655320" cy="22860"/>
          </a:xfrm>
          <a:prstGeom prst="roundRect">
            <a:avLst>
              <a:gd name="adj" fmla="val 344022"/>
            </a:avLst>
          </a:prstGeom>
          <a:solidFill>
            <a:srgbClr val="56565B"/>
          </a:solidFill>
          <a:ln/>
        </p:spPr>
        <p:txBody>
          <a:bodyPr/>
          <a:lstStyle/>
          <a:p>
            <a:endParaRPr lang="en-US"/>
          </a:p>
        </p:txBody>
      </p:sp>
      <p:sp>
        <p:nvSpPr>
          <p:cNvPr id="14" name="Shape 10"/>
          <p:cNvSpPr/>
          <p:nvPr/>
        </p:nvSpPr>
        <p:spPr>
          <a:xfrm>
            <a:off x="7104459" y="4868704"/>
            <a:ext cx="421243" cy="421243"/>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15" name="Text 11"/>
          <p:cNvSpPr/>
          <p:nvPr/>
        </p:nvSpPr>
        <p:spPr>
          <a:xfrm>
            <a:off x="7234714" y="4938832"/>
            <a:ext cx="160615" cy="280868"/>
          </a:xfrm>
          <a:prstGeom prst="rect">
            <a:avLst/>
          </a:prstGeom>
          <a:noFill/>
          <a:ln/>
        </p:spPr>
        <p:txBody>
          <a:bodyPr wrap="none" rtlCol="0" anchor="t"/>
          <a:lstStyle/>
          <a:p>
            <a:pPr marL="0" indent="0" algn="ctr">
              <a:lnSpc>
                <a:spcPts val="2212"/>
              </a:lnSpc>
              <a:buNone/>
            </a:pPr>
            <a:r>
              <a:rPr lang="en-US" sz="2212" dirty="0">
                <a:solidFill>
                  <a:srgbClr val="E5E0DF"/>
                </a:solidFill>
                <a:latin typeface="Poppins" pitchFamily="34" charset="0"/>
                <a:ea typeface="Poppins" pitchFamily="34" charset="-122"/>
                <a:cs typeface="Poppins" pitchFamily="34" charset="-120"/>
              </a:rPr>
              <a:t>2</a:t>
            </a:r>
            <a:endParaRPr lang="en-US" sz="2212" dirty="0"/>
          </a:p>
        </p:txBody>
      </p:sp>
      <p:sp>
        <p:nvSpPr>
          <p:cNvPr id="16" name="Text 12"/>
          <p:cNvSpPr/>
          <p:nvPr/>
        </p:nvSpPr>
        <p:spPr>
          <a:xfrm>
            <a:off x="8344852" y="4845248"/>
            <a:ext cx="2340531" cy="292537"/>
          </a:xfrm>
          <a:prstGeom prst="rect">
            <a:avLst/>
          </a:prstGeom>
          <a:noFill/>
          <a:ln/>
        </p:spPr>
        <p:txBody>
          <a:bodyPr wrap="none" rtlCol="0" anchor="t"/>
          <a:lstStyle/>
          <a:p>
            <a:pPr marL="0" indent="0" algn="l">
              <a:lnSpc>
                <a:spcPts val="2304"/>
              </a:lnSpc>
              <a:buNone/>
            </a:pPr>
            <a:r>
              <a:rPr lang="en-US" sz="1843" dirty="0">
                <a:solidFill>
                  <a:srgbClr val="E5E0DF"/>
                </a:solidFill>
                <a:latin typeface="Poppins" pitchFamily="34" charset="0"/>
                <a:ea typeface="Poppins" pitchFamily="34" charset="-122"/>
                <a:cs typeface="Poppins" pitchFamily="34" charset="-120"/>
              </a:rPr>
              <a:t>Giảm Tốc</a:t>
            </a:r>
            <a:endParaRPr lang="en-US" sz="1843" dirty="0"/>
          </a:p>
        </p:txBody>
      </p:sp>
      <p:sp>
        <p:nvSpPr>
          <p:cNvPr id="17" name="Text 13"/>
          <p:cNvSpPr/>
          <p:nvPr/>
        </p:nvSpPr>
        <p:spPr>
          <a:xfrm>
            <a:off x="8344852" y="5250061"/>
            <a:ext cx="4084439" cy="1198245"/>
          </a:xfrm>
          <a:prstGeom prst="rect">
            <a:avLst/>
          </a:prstGeom>
          <a:noFill/>
          <a:ln/>
        </p:spPr>
        <p:txBody>
          <a:bodyPr wrap="square" rtlCol="0" anchor="t"/>
          <a:lstStyle/>
          <a:p>
            <a:pPr marL="0" indent="0" algn="l">
              <a:lnSpc>
                <a:spcPts val="2359"/>
              </a:lnSpc>
              <a:buNone/>
            </a:pPr>
            <a:r>
              <a:rPr lang="en-US" sz="1474" dirty="0">
                <a:solidFill>
                  <a:srgbClr val="E5E0DF"/>
                </a:solidFill>
                <a:latin typeface="Roboto" pitchFamily="34" charset="0"/>
                <a:ea typeface="Roboto" pitchFamily="34" charset="-122"/>
                <a:cs typeface="Roboto" pitchFamily="34" charset="-120"/>
              </a:rPr>
              <a:t>Giảm tốc độ của tín hiệu âm thanh mà không thay đổi cao độ. Kỹ thuật này cũng làm thay đổi tần số và thời gian của tín hiệu, tạo ra các biến thể mới có tốc độ chậm hơn.</a:t>
            </a:r>
            <a:endParaRPr lang="en-US" sz="1474" dirty="0"/>
          </a:p>
        </p:txBody>
      </p:sp>
      <p:sp>
        <p:nvSpPr>
          <p:cNvPr id="18" name="Shape 14"/>
          <p:cNvSpPr/>
          <p:nvPr/>
        </p:nvSpPr>
        <p:spPr>
          <a:xfrm>
            <a:off x="6471999" y="6296382"/>
            <a:ext cx="655320" cy="22860"/>
          </a:xfrm>
          <a:prstGeom prst="roundRect">
            <a:avLst>
              <a:gd name="adj" fmla="val 344022"/>
            </a:avLst>
          </a:prstGeom>
          <a:solidFill>
            <a:srgbClr val="56565B"/>
          </a:solidFill>
          <a:ln/>
        </p:spPr>
        <p:txBody>
          <a:bodyPr/>
          <a:lstStyle/>
          <a:p>
            <a:endParaRPr lang="en-US"/>
          </a:p>
        </p:txBody>
      </p:sp>
      <p:sp>
        <p:nvSpPr>
          <p:cNvPr id="19" name="Shape 15"/>
          <p:cNvSpPr/>
          <p:nvPr/>
        </p:nvSpPr>
        <p:spPr>
          <a:xfrm>
            <a:off x="7104459" y="6097191"/>
            <a:ext cx="421243" cy="421243"/>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20" name="Text 16"/>
          <p:cNvSpPr/>
          <p:nvPr/>
        </p:nvSpPr>
        <p:spPr>
          <a:xfrm>
            <a:off x="7232928" y="6167318"/>
            <a:ext cx="164306" cy="280868"/>
          </a:xfrm>
          <a:prstGeom prst="rect">
            <a:avLst/>
          </a:prstGeom>
          <a:noFill/>
          <a:ln/>
        </p:spPr>
        <p:txBody>
          <a:bodyPr wrap="none" rtlCol="0" anchor="t"/>
          <a:lstStyle/>
          <a:p>
            <a:pPr marL="0" indent="0" algn="ctr">
              <a:lnSpc>
                <a:spcPts val="2212"/>
              </a:lnSpc>
              <a:buNone/>
            </a:pPr>
            <a:r>
              <a:rPr lang="en-US" sz="2212" dirty="0">
                <a:solidFill>
                  <a:srgbClr val="E5E0DF"/>
                </a:solidFill>
                <a:latin typeface="Poppins" pitchFamily="34" charset="0"/>
                <a:ea typeface="Poppins" pitchFamily="34" charset="-122"/>
                <a:cs typeface="Poppins" pitchFamily="34" charset="-120"/>
              </a:rPr>
              <a:t>3</a:t>
            </a:r>
            <a:endParaRPr lang="en-US" sz="2212" dirty="0"/>
          </a:p>
        </p:txBody>
      </p:sp>
      <p:sp>
        <p:nvSpPr>
          <p:cNvPr id="21" name="Text 17"/>
          <p:cNvSpPr/>
          <p:nvPr/>
        </p:nvSpPr>
        <p:spPr>
          <a:xfrm>
            <a:off x="3944779" y="6073735"/>
            <a:ext cx="2340531" cy="292537"/>
          </a:xfrm>
          <a:prstGeom prst="rect">
            <a:avLst/>
          </a:prstGeom>
          <a:noFill/>
          <a:ln/>
        </p:spPr>
        <p:txBody>
          <a:bodyPr wrap="none" rtlCol="0" anchor="t"/>
          <a:lstStyle/>
          <a:p>
            <a:pPr marL="0" indent="0" algn="r">
              <a:lnSpc>
                <a:spcPts val="2304"/>
              </a:lnSpc>
              <a:buNone/>
            </a:pPr>
            <a:r>
              <a:rPr lang="en-US" sz="1843" dirty="0">
                <a:solidFill>
                  <a:srgbClr val="E5E0DF"/>
                </a:solidFill>
                <a:latin typeface="Poppins" pitchFamily="34" charset="0"/>
                <a:ea typeface="Poppins" pitchFamily="34" charset="-122"/>
                <a:cs typeface="Poppins" pitchFamily="34" charset="-120"/>
              </a:rPr>
              <a:t>Ứng Dụng</a:t>
            </a:r>
            <a:endParaRPr lang="en-US" sz="1843" dirty="0"/>
          </a:p>
        </p:txBody>
      </p:sp>
      <p:sp>
        <p:nvSpPr>
          <p:cNvPr id="22" name="Text 18"/>
          <p:cNvSpPr/>
          <p:nvPr/>
        </p:nvSpPr>
        <p:spPr>
          <a:xfrm>
            <a:off x="2200989" y="6478548"/>
            <a:ext cx="4084320" cy="898684"/>
          </a:xfrm>
          <a:prstGeom prst="rect">
            <a:avLst/>
          </a:prstGeom>
          <a:noFill/>
          <a:ln/>
        </p:spPr>
        <p:txBody>
          <a:bodyPr wrap="square" rtlCol="0" anchor="t"/>
          <a:lstStyle/>
          <a:p>
            <a:pPr marL="0" indent="0" algn="r">
              <a:lnSpc>
                <a:spcPts val="2359"/>
              </a:lnSpc>
              <a:buNone/>
            </a:pPr>
            <a:r>
              <a:rPr lang="en-US" sz="1474" dirty="0">
                <a:solidFill>
                  <a:srgbClr val="E5E0DF"/>
                </a:solidFill>
                <a:latin typeface="Roboto" pitchFamily="34" charset="0"/>
                <a:ea typeface="Roboto" pitchFamily="34" charset="-122"/>
                <a:cs typeface="Roboto" pitchFamily="34" charset="-120"/>
              </a:rPr>
              <a:t>Thay đổi tốc độ có thể giúp mô hình học được từ các tín hiệu âm thanh có tốc độ khác nhau, tăng cường khả năng tổng quát hóa.</a:t>
            </a:r>
            <a:endParaRPr lang="en-US" sz="147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0" descr="preencoded.png">
            <a:extLst>
              <a:ext uri="{FF2B5EF4-FFF2-40B4-BE49-F238E27FC236}">
                <a16:creationId xmlns:a16="http://schemas.microsoft.com/office/drawing/2014/main" id="{7A1E6B82-C692-3D64-D8F3-9A93A47E19ED}"/>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 2"/>
          <p:cNvSpPr/>
          <p:nvPr/>
        </p:nvSpPr>
        <p:spPr>
          <a:xfrm>
            <a:off x="864037" y="2203013"/>
            <a:ext cx="8594765" cy="771525"/>
          </a:xfrm>
          <a:prstGeom prst="rect">
            <a:avLst/>
          </a:prstGeom>
          <a:noFill/>
          <a:ln/>
        </p:spPr>
        <p:txBody>
          <a:bodyPr wrap="none" rtlCol="0" anchor="t"/>
          <a:lstStyle/>
          <a:p>
            <a:pPr marL="0" indent="0">
              <a:lnSpc>
                <a:spcPts val="6075"/>
              </a:lnSpc>
              <a:buNone/>
            </a:pPr>
            <a:r>
              <a:rPr lang="en-US" sz="4860" dirty="0">
                <a:solidFill>
                  <a:srgbClr val="F2F2F3"/>
                </a:solidFill>
                <a:latin typeface="Poppins" pitchFamily="34" charset="0"/>
                <a:ea typeface="Poppins" pitchFamily="34" charset="-122"/>
                <a:cs typeface="Poppins" pitchFamily="34" charset="-120"/>
              </a:rPr>
              <a:t>Thay đổi Cao độ (Pitch Shift)</a:t>
            </a:r>
            <a:endParaRPr lang="en-US" sz="4860" dirty="0"/>
          </a:p>
        </p:txBody>
      </p:sp>
      <p:sp>
        <p:nvSpPr>
          <p:cNvPr id="5" name="Text 3"/>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dirty="0">
                <a:solidFill>
                  <a:srgbClr val="F2F2F3"/>
                </a:solidFill>
                <a:latin typeface="Poppins" pitchFamily="34" charset="0"/>
                <a:ea typeface="Poppins" pitchFamily="34" charset="-122"/>
                <a:cs typeface="Poppins" pitchFamily="34" charset="-120"/>
              </a:rPr>
              <a:t>Tăng Cao Độ</a:t>
            </a:r>
            <a:endParaRPr lang="en-US" sz="2430" dirty="0"/>
          </a:p>
        </p:txBody>
      </p:sp>
      <p:sp>
        <p:nvSpPr>
          <p:cNvPr id="6" name="Text 4"/>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Thay đổi cao độ của tín hiệu âm thanh mà không thay đổi tốc độ. Có thể tăng cao độ bằng cách tăng số bán âm (semitones).</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dirty="0">
                <a:solidFill>
                  <a:srgbClr val="F2F2F3"/>
                </a:solidFill>
                <a:latin typeface="Poppins" pitchFamily="34" charset="0"/>
                <a:ea typeface="Poppins" pitchFamily="34" charset="-122"/>
                <a:cs typeface="Poppins" pitchFamily="34" charset="-120"/>
              </a:rPr>
              <a:t>Giảm Cao Độ</a:t>
            </a:r>
            <a:endParaRPr lang="en-US" sz="2430" dirty="0"/>
          </a:p>
        </p:txBody>
      </p:sp>
      <p:sp>
        <p:nvSpPr>
          <p:cNvPr id="8" name="Text 6"/>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Thay đổi cao độ của tín hiệu âm thanh mà không thay đổi tốc độ. Có thể giảm cao độ bằng cách giảm số bán âm (semitones).</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dirty="0">
                <a:solidFill>
                  <a:srgbClr val="F2F2F3"/>
                </a:solidFill>
                <a:latin typeface="Poppins" pitchFamily="34" charset="0"/>
                <a:ea typeface="Poppins" pitchFamily="34" charset="-122"/>
                <a:cs typeface="Poppins" pitchFamily="34" charset="-120"/>
              </a:rPr>
              <a:t>Ứng Dụng</a:t>
            </a:r>
            <a:endParaRPr lang="en-US" sz="2430" dirty="0"/>
          </a:p>
        </p:txBody>
      </p:sp>
      <p:sp>
        <p:nvSpPr>
          <p:cNvPr id="10" name="Text 8"/>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Thay đổi cao độ có thể giúp mô hình học được từ các tín hiệu âm thanh có cao độ khác nhau, tăng cường khả năng tổng quát hóa.</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0" descr="preencoded.png">
            <a:extLst>
              <a:ext uri="{FF2B5EF4-FFF2-40B4-BE49-F238E27FC236}">
                <a16:creationId xmlns:a16="http://schemas.microsoft.com/office/drawing/2014/main" id="{7A0A154E-68A3-E077-02A9-6C3CFA80AC56}"/>
              </a:ext>
            </a:extLst>
          </p:cNvPr>
          <p:cNvPicPr>
            <a:picLocks noChangeAspect="1"/>
          </p:cNvPicPr>
          <p:nvPr/>
        </p:nvPicPr>
        <p:blipFill>
          <a:blip r:embed="rId3"/>
          <a:stretch>
            <a:fillRect/>
          </a:stretch>
        </p:blipFill>
        <p:spPr>
          <a:xfrm>
            <a:off x="0" y="-60"/>
            <a:ext cx="14630400" cy="8229600"/>
          </a:xfrm>
          <a:prstGeom prst="rect">
            <a:avLst/>
          </a:prstGeom>
        </p:spPr>
      </p:pic>
      <p:pic>
        <p:nvPicPr>
          <p:cNvPr id="4" name="Image 0"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5"/>
          <a:stretch>
            <a:fillRect/>
          </a:stretch>
        </p:blipFill>
        <p:spPr>
          <a:xfrm>
            <a:off x="9387840" y="2504718"/>
            <a:ext cx="4998720" cy="3220045"/>
          </a:xfrm>
          <a:prstGeom prst="rect">
            <a:avLst/>
          </a:prstGeom>
        </p:spPr>
      </p:pic>
      <p:sp>
        <p:nvSpPr>
          <p:cNvPr id="6" name="Text 2"/>
          <p:cNvSpPr/>
          <p:nvPr/>
        </p:nvSpPr>
        <p:spPr>
          <a:xfrm>
            <a:off x="682585" y="1308973"/>
            <a:ext cx="6859667" cy="609600"/>
          </a:xfrm>
          <a:prstGeom prst="rect">
            <a:avLst/>
          </a:prstGeom>
          <a:noFill/>
          <a:ln/>
        </p:spPr>
        <p:txBody>
          <a:bodyPr wrap="none" rtlCol="0" anchor="t"/>
          <a:lstStyle/>
          <a:p>
            <a:pPr marL="0" indent="0">
              <a:lnSpc>
                <a:spcPts val="4800"/>
              </a:lnSpc>
              <a:buNone/>
            </a:pPr>
            <a:r>
              <a:rPr lang="en-US" sz="3840" dirty="0">
                <a:solidFill>
                  <a:srgbClr val="F2F2F3"/>
                </a:solidFill>
                <a:latin typeface="Poppins" pitchFamily="34" charset="0"/>
                <a:ea typeface="Poppins" pitchFamily="34" charset="-122"/>
                <a:cs typeface="Poppins" pitchFamily="34" charset="-120"/>
              </a:rPr>
              <a:t>Thêm Nhiễu (Noise Injection)</a:t>
            </a:r>
            <a:endParaRPr lang="en-US" sz="3840" dirty="0"/>
          </a:p>
        </p:txBody>
      </p:sp>
      <p:sp>
        <p:nvSpPr>
          <p:cNvPr id="7" name="Shape 3"/>
          <p:cNvSpPr/>
          <p:nvPr/>
        </p:nvSpPr>
        <p:spPr>
          <a:xfrm>
            <a:off x="682585" y="2430542"/>
            <a:ext cx="438864" cy="438864"/>
          </a:xfrm>
          <a:prstGeom prst="roundRect">
            <a:avLst>
              <a:gd name="adj" fmla="val 18667"/>
            </a:avLst>
          </a:prstGeom>
          <a:solidFill>
            <a:srgbClr val="3D3D42"/>
          </a:solidFill>
          <a:ln w="7620">
            <a:solidFill>
              <a:srgbClr val="56565B"/>
            </a:solidFill>
            <a:prstDash val="solid"/>
          </a:ln>
        </p:spPr>
        <p:txBody>
          <a:bodyPr/>
          <a:lstStyle/>
          <a:p>
            <a:endParaRPr lang="en-US"/>
          </a:p>
        </p:txBody>
      </p:sp>
      <p:sp>
        <p:nvSpPr>
          <p:cNvPr id="8" name="Text 4"/>
          <p:cNvSpPr/>
          <p:nvPr/>
        </p:nvSpPr>
        <p:spPr>
          <a:xfrm>
            <a:off x="859274" y="2503646"/>
            <a:ext cx="85487" cy="292537"/>
          </a:xfrm>
          <a:prstGeom prst="rect">
            <a:avLst/>
          </a:prstGeom>
          <a:noFill/>
          <a:ln/>
        </p:spPr>
        <p:txBody>
          <a:bodyPr wrap="none" rtlCol="0" anchor="t"/>
          <a:lstStyle/>
          <a:p>
            <a:pPr marL="0" indent="0" algn="ctr">
              <a:lnSpc>
                <a:spcPts val="2304"/>
              </a:lnSpc>
              <a:buNone/>
            </a:pPr>
            <a:r>
              <a:rPr lang="en-US" sz="2304" dirty="0">
                <a:solidFill>
                  <a:srgbClr val="E5E0DF"/>
                </a:solidFill>
                <a:latin typeface="Poppins" pitchFamily="34" charset="0"/>
                <a:ea typeface="Poppins" pitchFamily="34" charset="-122"/>
                <a:cs typeface="Poppins" pitchFamily="34" charset="-120"/>
              </a:rPr>
              <a:t>1</a:t>
            </a:r>
            <a:endParaRPr lang="en-US" sz="2304" dirty="0"/>
          </a:p>
        </p:txBody>
      </p:sp>
      <p:sp>
        <p:nvSpPr>
          <p:cNvPr id="9" name="Text 5"/>
          <p:cNvSpPr/>
          <p:nvPr/>
        </p:nvSpPr>
        <p:spPr>
          <a:xfrm>
            <a:off x="1316474" y="2430542"/>
            <a:ext cx="2438162" cy="304800"/>
          </a:xfrm>
          <a:prstGeom prst="rect">
            <a:avLst/>
          </a:prstGeom>
          <a:noFill/>
          <a:ln/>
        </p:spPr>
        <p:txBody>
          <a:bodyPr wrap="none" rtlCol="0" anchor="t"/>
          <a:lstStyle/>
          <a:p>
            <a:pPr marL="0" indent="0">
              <a:lnSpc>
                <a:spcPts val="2400"/>
              </a:lnSpc>
              <a:buNone/>
            </a:pPr>
            <a:r>
              <a:rPr lang="en-US" sz="1920" dirty="0">
                <a:solidFill>
                  <a:srgbClr val="E5E0DF"/>
                </a:solidFill>
                <a:latin typeface="Poppins" pitchFamily="34" charset="0"/>
                <a:ea typeface="Poppins" pitchFamily="34" charset="-122"/>
                <a:cs typeface="Poppins" pitchFamily="34" charset="-120"/>
              </a:rPr>
              <a:t>Nhiễu Trắng</a:t>
            </a:r>
            <a:endParaRPr lang="en-US" sz="1920" dirty="0"/>
          </a:p>
        </p:txBody>
      </p:sp>
      <p:sp>
        <p:nvSpPr>
          <p:cNvPr id="10" name="Text 6"/>
          <p:cNvSpPr/>
          <p:nvPr/>
        </p:nvSpPr>
        <p:spPr>
          <a:xfrm>
            <a:off x="1316474" y="2852261"/>
            <a:ext cx="7144941" cy="311944"/>
          </a:xfrm>
          <a:prstGeom prst="rect">
            <a:avLst/>
          </a:prstGeom>
          <a:noFill/>
          <a:ln/>
        </p:spPr>
        <p:txBody>
          <a:bodyPr wrap="none" rtlCol="0" anchor="t"/>
          <a:lstStyle/>
          <a:p>
            <a:pPr marL="0" indent="0">
              <a:lnSpc>
                <a:spcPts val="2457"/>
              </a:lnSpc>
              <a:buNone/>
            </a:pPr>
            <a:r>
              <a:rPr lang="en-US" sz="1536" dirty="0">
                <a:solidFill>
                  <a:srgbClr val="E5E0DF"/>
                </a:solidFill>
                <a:latin typeface="Roboto" pitchFamily="34" charset="0"/>
                <a:ea typeface="Roboto" pitchFamily="34" charset="-122"/>
                <a:cs typeface="Roboto" pitchFamily="34" charset="-120"/>
              </a:rPr>
              <a:t>Thêm nhiễu trắng vào tín hiệu âm thanh để tạo ra các biến thể mới.</a:t>
            </a:r>
            <a:endParaRPr lang="en-US" sz="1536" dirty="0"/>
          </a:p>
        </p:txBody>
      </p:sp>
      <p:sp>
        <p:nvSpPr>
          <p:cNvPr id="11" name="Shape 7"/>
          <p:cNvSpPr/>
          <p:nvPr/>
        </p:nvSpPr>
        <p:spPr>
          <a:xfrm>
            <a:off x="682585" y="3578662"/>
            <a:ext cx="438864" cy="438864"/>
          </a:xfrm>
          <a:prstGeom prst="roundRect">
            <a:avLst>
              <a:gd name="adj" fmla="val 18667"/>
            </a:avLst>
          </a:prstGeom>
          <a:solidFill>
            <a:srgbClr val="3D3D42"/>
          </a:solidFill>
          <a:ln w="7620">
            <a:solidFill>
              <a:srgbClr val="56565B"/>
            </a:solidFill>
            <a:prstDash val="solid"/>
          </a:ln>
        </p:spPr>
        <p:txBody>
          <a:bodyPr/>
          <a:lstStyle/>
          <a:p>
            <a:endParaRPr lang="en-US"/>
          </a:p>
        </p:txBody>
      </p:sp>
      <p:sp>
        <p:nvSpPr>
          <p:cNvPr id="12" name="Text 8"/>
          <p:cNvSpPr/>
          <p:nvPr/>
        </p:nvSpPr>
        <p:spPr>
          <a:xfrm>
            <a:off x="818317" y="3651766"/>
            <a:ext cx="167283" cy="292537"/>
          </a:xfrm>
          <a:prstGeom prst="rect">
            <a:avLst/>
          </a:prstGeom>
          <a:noFill/>
          <a:ln/>
        </p:spPr>
        <p:txBody>
          <a:bodyPr wrap="none" rtlCol="0" anchor="t"/>
          <a:lstStyle/>
          <a:p>
            <a:pPr marL="0" indent="0" algn="ctr">
              <a:lnSpc>
                <a:spcPts val="2304"/>
              </a:lnSpc>
              <a:buNone/>
            </a:pPr>
            <a:r>
              <a:rPr lang="en-US" sz="2304" dirty="0">
                <a:solidFill>
                  <a:srgbClr val="E5E0DF"/>
                </a:solidFill>
                <a:latin typeface="Poppins" pitchFamily="34" charset="0"/>
                <a:ea typeface="Poppins" pitchFamily="34" charset="-122"/>
                <a:cs typeface="Poppins" pitchFamily="34" charset="-120"/>
              </a:rPr>
              <a:t>2</a:t>
            </a:r>
            <a:endParaRPr lang="en-US" sz="2304" dirty="0"/>
          </a:p>
        </p:txBody>
      </p:sp>
      <p:sp>
        <p:nvSpPr>
          <p:cNvPr id="13" name="Text 9"/>
          <p:cNvSpPr/>
          <p:nvPr/>
        </p:nvSpPr>
        <p:spPr>
          <a:xfrm>
            <a:off x="1316474" y="3578662"/>
            <a:ext cx="2438162" cy="304800"/>
          </a:xfrm>
          <a:prstGeom prst="rect">
            <a:avLst/>
          </a:prstGeom>
          <a:noFill/>
          <a:ln/>
        </p:spPr>
        <p:txBody>
          <a:bodyPr wrap="none" rtlCol="0" anchor="t"/>
          <a:lstStyle/>
          <a:p>
            <a:pPr marL="0" indent="0">
              <a:lnSpc>
                <a:spcPts val="2400"/>
              </a:lnSpc>
              <a:buNone/>
            </a:pPr>
            <a:r>
              <a:rPr lang="en-US" sz="1920" dirty="0">
                <a:solidFill>
                  <a:srgbClr val="E5E0DF"/>
                </a:solidFill>
                <a:latin typeface="Poppins" pitchFamily="34" charset="0"/>
                <a:ea typeface="Poppins" pitchFamily="34" charset="-122"/>
                <a:cs typeface="Poppins" pitchFamily="34" charset="-120"/>
              </a:rPr>
              <a:t>Nhiễu Gaussian</a:t>
            </a:r>
            <a:endParaRPr lang="en-US" sz="1920" dirty="0"/>
          </a:p>
        </p:txBody>
      </p:sp>
      <p:sp>
        <p:nvSpPr>
          <p:cNvPr id="14" name="Text 10"/>
          <p:cNvSpPr/>
          <p:nvPr/>
        </p:nvSpPr>
        <p:spPr>
          <a:xfrm>
            <a:off x="1316474" y="4000381"/>
            <a:ext cx="7144941" cy="311944"/>
          </a:xfrm>
          <a:prstGeom prst="rect">
            <a:avLst/>
          </a:prstGeom>
          <a:noFill/>
          <a:ln/>
        </p:spPr>
        <p:txBody>
          <a:bodyPr wrap="none" rtlCol="0" anchor="t"/>
          <a:lstStyle/>
          <a:p>
            <a:pPr marL="0" indent="0">
              <a:lnSpc>
                <a:spcPts val="2457"/>
              </a:lnSpc>
              <a:buNone/>
            </a:pPr>
            <a:r>
              <a:rPr lang="en-US" sz="1536" dirty="0">
                <a:solidFill>
                  <a:srgbClr val="E5E0DF"/>
                </a:solidFill>
                <a:latin typeface="Roboto" pitchFamily="34" charset="0"/>
                <a:ea typeface="Roboto" pitchFamily="34" charset="-122"/>
                <a:cs typeface="Roboto" pitchFamily="34" charset="-120"/>
              </a:rPr>
              <a:t>Thêm nhiễu Gaussian vào tín hiệu âm thanh để tạo ra các biến thể mới.</a:t>
            </a:r>
            <a:endParaRPr lang="en-US" sz="1536" dirty="0"/>
          </a:p>
        </p:txBody>
      </p:sp>
      <p:sp>
        <p:nvSpPr>
          <p:cNvPr id="15" name="Shape 11"/>
          <p:cNvSpPr/>
          <p:nvPr/>
        </p:nvSpPr>
        <p:spPr>
          <a:xfrm>
            <a:off x="682585" y="4726781"/>
            <a:ext cx="438864" cy="438864"/>
          </a:xfrm>
          <a:prstGeom prst="roundRect">
            <a:avLst>
              <a:gd name="adj" fmla="val 18667"/>
            </a:avLst>
          </a:prstGeom>
          <a:solidFill>
            <a:srgbClr val="3D3D42"/>
          </a:solidFill>
          <a:ln w="7620">
            <a:solidFill>
              <a:srgbClr val="56565B"/>
            </a:solidFill>
            <a:prstDash val="solid"/>
          </a:ln>
        </p:spPr>
        <p:txBody>
          <a:bodyPr/>
          <a:lstStyle/>
          <a:p>
            <a:endParaRPr lang="en-US"/>
          </a:p>
        </p:txBody>
      </p:sp>
      <p:sp>
        <p:nvSpPr>
          <p:cNvPr id="16" name="Text 12"/>
          <p:cNvSpPr/>
          <p:nvPr/>
        </p:nvSpPr>
        <p:spPr>
          <a:xfrm>
            <a:off x="816412" y="4799886"/>
            <a:ext cx="171093" cy="292537"/>
          </a:xfrm>
          <a:prstGeom prst="rect">
            <a:avLst/>
          </a:prstGeom>
          <a:noFill/>
          <a:ln/>
        </p:spPr>
        <p:txBody>
          <a:bodyPr wrap="none" rtlCol="0" anchor="t"/>
          <a:lstStyle/>
          <a:p>
            <a:pPr marL="0" indent="0" algn="ctr">
              <a:lnSpc>
                <a:spcPts val="2304"/>
              </a:lnSpc>
              <a:buNone/>
            </a:pPr>
            <a:r>
              <a:rPr lang="en-US" sz="2304" dirty="0">
                <a:solidFill>
                  <a:srgbClr val="E5E0DF"/>
                </a:solidFill>
                <a:latin typeface="Poppins" pitchFamily="34" charset="0"/>
                <a:ea typeface="Poppins" pitchFamily="34" charset="-122"/>
                <a:cs typeface="Poppins" pitchFamily="34" charset="-120"/>
              </a:rPr>
              <a:t>3</a:t>
            </a:r>
            <a:endParaRPr lang="en-US" sz="2304" dirty="0"/>
          </a:p>
        </p:txBody>
      </p:sp>
      <p:sp>
        <p:nvSpPr>
          <p:cNvPr id="17" name="Text 13"/>
          <p:cNvSpPr/>
          <p:nvPr/>
        </p:nvSpPr>
        <p:spPr>
          <a:xfrm>
            <a:off x="1316474" y="4726781"/>
            <a:ext cx="2438162" cy="304800"/>
          </a:xfrm>
          <a:prstGeom prst="rect">
            <a:avLst/>
          </a:prstGeom>
          <a:noFill/>
          <a:ln/>
        </p:spPr>
        <p:txBody>
          <a:bodyPr wrap="none" rtlCol="0" anchor="t"/>
          <a:lstStyle/>
          <a:p>
            <a:pPr marL="0" indent="0">
              <a:lnSpc>
                <a:spcPts val="2400"/>
              </a:lnSpc>
              <a:buNone/>
            </a:pPr>
            <a:r>
              <a:rPr lang="en-US" sz="1920" dirty="0">
                <a:solidFill>
                  <a:srgbClr val="E5E0DF"/>
                </a:solidFill>
                <a:latin typeface="Poppins" pitchFamily="34" charset="0"/>
                <a:ea typeface="Poppins" pitchFamily="34" charset="-122"/>
                <a:cs typeface="Poppins" pitchFamily="34" charset="-120"/>
              </a:rPr>
              <a:t>Nhiễu Pink</a:t>
            </a:r>
            <a:endParaRPr lang="en-US" sz="1920" dirty="0"/>
          </a:p>
        </p:txBody>
      </p:sp>
      <p:sp>
        <p:nvSpPr>
          <p:cNvPr id="18" name="Text 14"/>
          <p:cNvSpPr/>
          <p:nvPr/>
        </p:nvSpPr>
        <p:spPr>
          <a:xfrm>
            <a:off x="1316474" y="5148501"/>
            <a:ext cx="7144941" cy="311944"/>
          </a:xfrm>
          <a:prstGeom prst="rect">
            <a:avLst/>
          </a:prstGeom>
          <a:noFill/>
          <a:ln/>
        </p:spPr>
        <p:txBody>
          <a:bodyPr wrap="none" rtlCol="0" anchor="t"/>
          <a:lstStyle/>
          <a:p>
            <a:pPr marL="0" indent="0">
              <a:lnSpc>
                <a:spcPts val="2457"/>
              </a:lnSpc>
              <a:buNone/>
            </a:pPr>
            <a:r>
              <a:rPr lang="en-US" sz="1536" dirty="0">
                <a:solidFill>
                  <a:srgbClr val="E5E0DF"/>
                </a:solidFill>
                <a:latin typeface="Roboto" pitchFamily="34" charset="0"/>
                <a:ea typeface="Roboto" pitchFamily="34" charset="-122"/>
                <a:cs typeface="Roboto" pitchFamily="34" charset="-120"/>
              </a:rPr>
              <a:t>Thêm nhiễu Pink vào tín hiệu âm thanh để tạo ra các biến thể mới.</a:t>
            </a:r>
            <a:endParaRPr lang="en-US" sz="1536" dirty="0"/>
          </a:p>
        </p:txBody>
      </p:sp>
      <p:sp>
        <p:nvSpPr>
          <p:cNvPr id="19" name="Shape 15"/>
          <p:cNvSpPr/>
          <p:nvPr/>
        </p:nvSpPr>
        <p:spPr>
          <a:xfrm>
            <a:off x="682585" y="5874901"/>
            <a:ext cx="438864" cy="438864"/>
          </a:xfrm>
          <a:prstGeom prst="roundRect">
            <a:avLst>
              <a:gd name="adj" fmla="val 18667"/>
            </a:avLst>
          </a:prstGeom>
          <a:solidFill>
            <a:srgbClr val="3D3D42"/>
          </a:solidFill>
          <a:ln w="7620">
            <a:solidFill>
              <a:srgbClr val="56565B"/>
            </a:solidFill>
            <a:prstDash val="solid"/>
          </a:ln>
        </p:spPr>
        <p:txBody>
          <a:bodyPr/>
          <a:lstStyle/>
          <a:p>
            <a:endParaRPr lang="en-US"/>
          </a:p>
        </p:txBody>
      </p:sp>
      <p:sp>
        <p:nvSpPr>
          <p:cNvPr id="20" name="Text 16"/>
          <p:cNvSpPr/>
          <p:nvPr/>
        </p:nvSpPr>
        <p:spPr>
          <a:xfrm>
            <a:off x="812363" y="5948005"/>
            <a:ext cx="179308" cy="292537"/>
          </a:xfrm>
          <a:prstGeom prst="rect">
            <a:avLst/>
          </a:prstGeom>
          <a:noFill/>
          <a:ln/>
        </p:spPr>
        <p:txBody>
          <a:bodyPr wrap="none" rtlCol="0" anchor="t"/>
          <a:lstStyle/>
          <a:p>
            <a:pPr marL="0" indent="0" algn="ctr">
              <a:lnSpc>
                <a:spcPts val="2304"/>
              </a:lnSpc>
              <a:buNone/>
            </a:pPr>
            <a:r>
              <a:rPr lang="en-US" sz="2304" dirty="0">
                <a:solidFill>
                  <a:srgbClr val="E5E0DF"/>
                </a:solidFill>
                <a:latin typeface="Poppins" pitchFamily="34" charset="0"/>
                <a:ea typeface="Poppins" pitchFamily="34" charset="-122"/>
                <a:cs typeface="Poppins" pitchFamily="34" charset="-120"/>
              </a:rPr>
              <a:t>4</a:t>
            </a:r>
            <a:endParaRPr lang="en-US" sz="2304" dirty="0"/>
          </a:p>
        </p:txBody>
      </p:sp>
      <p:sp>
        <p:nvSpPr>
          <p:cNvPr id="21" name="Text 17"/>
          <p:cNvSpPr/>
          <p:nvPr/>
        </p:nvSpPr>
        <p:spPr>
          <a:xfrm>
            <a:off x="1316474" y="5874901"/>
            <a:ext cx="2438162" cy="304800"/>
          </a:xfrm>
          <a:prstGeom prst="rect">
            <a:avLst/>
          </a:prstGeom>
          <a:noFill/>
          <a:ln/>
        </p:spPr>
        <p:txBody>
          <a:bodyPr wrap="none" rtlCol="0" anchor="t"/>
          <a:lstStyle/>
          <a:p>
            <a:pPr marL="0" indent="0">
              <a:lnSpc>
                <a:spcPts val="2400"/>
              </a:lnSpc>
              <a:buNone/>
            </a:pPr>
            <a:r>
              <a:rPr lang="en-US" sz="1920" dirty="0">
                <a:solidFill>
                  <a:srgbClr val="E5E0DF"/>
                </a:solidFill>
                <a:latin typeface="Poppins" pitchFamily="34" charset="0"/>
                <a:ea typeface="Poppins" pitchFamily="34" charset="-122"/>
                <a:cs typeface="Poppins" pitchFamily="34" charset="-120"/>
              </a:rPr>
              <a:t>Ứng Dụng</a:t>
            </a:r>
            <a:endParaRPr lang="en-US" sz="1920" dirty="0"/>
          </a:p>
        </p:txBody>
      </p:sp>
      <p:sp>
        <p:nvSpPr>
          <p:cNvPr id="22" name="Text 18"/>
          <p:cNvSpPr/>
          <p:nvPr/>
        </p:nvSpPr>
        <p:spPr>
          <a:xfrm>
            <a:off x="1316474" y="6296620"/>
            <a:ext cx="7144941" cy="623887"/>
          </a:xfrm>
          <a:prstGeom prst="rect">
            <a:avLst/>
          </a:prstGeom>
          <a:noFill/>
          <a:ln/>
        </p:spPr>
        <p:txBody>
          <a:bodyPr wrap="square" rtlCol="0" anchor="t"/>
          <a:lstStyle/>
          <a:p>
            <a:pPr marL="0" indent="0">
              <a:lnSpc>
                <a:spcPts val="2457"/>
              </a:lnSpc>
              <a:buNone/>
            </a:pPr>
            <a:r>
              <a:rPr lang="en-US" sz="1536" dirty="0">
                <a:solidFill>
                  <a:srgbClr val="E5E0DF"/>
                </a:solidFill>
                <a:latin typeface="Roboto" pitchFamily="34" charset="0"/>
                <a:ea typeface="Roboto" pitchFamily="34" charset="-122"/>
                <a:cs typeface="Roboto" pitchFamily="34" charset="-120"/>
              </a:rPr>
              <a:t>Thêm nhiễu giúp mô hình học được từ các tín hiệu âm thanh bị nhiễu, tăng cường khả năng chống nhiễu.</a:t>
            </a:r>
            <a:endParaRPr lang="en-US" sz="153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0" descr="preencoded.png">
            <a:extLst>
              <a:ext uri="{FF2B5EF4-FFF2-40B4-BE49-F238E27FC236}">
                <a16:creationId xmlns:a16="http://schemas.microsoft.com/office/drawing/2014/main" id="{236F413F-355E-1F5B-4914-69B87519238B}"/>
              </a:ext>
            </a:extLst>
          </p:cNvPr>
          <p:cNvPicPr>
            <a:picLocks noChangeAspect="1"/>
          </p:cNvPicPr>
          <p:nvPr/>
        </p:nvPicPr>
        <p:blipFill>
          <a:blip r:embed="rId3"/>
          <a:stretch>
            <a:fillRect/>
          </a:stretch>
        </p:blipFill>
        <p:spPr>
          <a:xfrm>
            <a:off x="0" y="-60"/>
            <a:ext cx="14630400" cy="8229600"/>
          </a:xfrm>
          <a:prstGeom prst="rect">
            <a:avLst/>
          </a:prstGeom>
        </p:spPr>
      </p:pic>
      <p:pic>
        <p:nvPicPr>
          <p:cNvPr id="4" name="Image 0"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5"/>
          <a:stretch>
            <a:fillRect/>
          </a:stretch>
        </p:blipFill>
        <p:spPr>
          <a:xfrm>
            <a:off x="242292" y="2305764"/>
            <a:ext cx="5001697" cy="3617952"/>
          </a:xfrm>
          <a:prstGeom prst="rect">
            <a:avLst/>
          </a:prstGeom>
        </p:spPr>
      </p:pic>
      <p:sp>
        <p:nvSpPr>
          <p:cNvPr id="6" name="Text 2"/>
          <p:cNvSpPr/>
          <p:nvPr/>
        </p:nvSpPr>
        <p:spPr>
          <a:xfrm>
            <a:off x="6165056" y="1315522"/>
            <a:ext cx="7786688" cy="1212056"/>
          </a:xfrm>
          <a:prstGeom prst="rect">
            <a:avLst/>
          </a:prstGeom>
          <a:noFill/>
          <a:ln/>
        </p:spPr>
        <p:txBody>
          <a:bodyPr wrap="square" rtlCol="0" anchor="t"/>
          <a:lstStyle/>
          <a:p>
            <a:pPr marL="0" indent="0">
              <a:lnSpc>
                <a:spcPts val="4772"/>
              </a:lnSpc>
              <a:buNone/>
            </a:pPr>
            <a:r>
              <a:rPr lang="en-US" sz="3817" dirty="0">
                <a:solidFill>
                  <a:srgbClr val="F2F2F3"/>
                </a:solidFill>
                <a:latin typeface="Poppins" pitchFamily="34" charset="0"/>
                <a:ea typeface="Poppins" pitchFamily="34" charset="-122"/>
                <a:cs typeface="Poppins" pitchFamily="34" charset="-120"/>
              </a:rPr>
              <a:t>Thay đổi Tăng cường (Volume Augmentation)</a:t>
            </a:r>
            <a:endParaRPr lang="en-US" sz="3817" dirty="0"/>
          </a:p>
        </p:txBody>
      </p:sp>
      <p:sp>
        <p:nvSpPr>
          <p:cNvPr id="7" name="Shape 3"/>
          <p:cNvSpPr/>
          <p:nvPr/>
        </p:nvSpPr>
        <p:spPr>
          <a:xfrm>
            <a:off x="6165056" y="2818448"/>
            <a:ext cx="7786688" cy="1132523"/>
          </a:xfrm>
          <a:prstGeom prst="roundRect">
            <a:avLst>
              <a:gd name="adj" fmla="val 7192"/>
            </a:avLst>
          </a:prstGeom>
          <a:solidFill>
            <a:srgbClr val="3D3D42"/>
          </a:solidFill>
          <a:ln w="7620">
            <a:solidFill>
              <a:srgbClr val="56565B"/>
            </a:solidFill>
            <a:prstDash val="solid"/>
          </a:ln>
        </p:spPr>
        <p:txBody>
          <a:bodyPr/>
          <a:lstStyle/>
          <a:p>
            <a:endParaRPr lang="en-US"/>
          </a:p>
        </p:txBody>
      </p:sp>
      <p:sp>
        <p:nvSpPr>
          <p:cNvPr id="8" name="Text 4"/>
          <p:cNvSpPr/>
          <p:nvPr/>
        </p:nvSpPr>
        <p:spPr>
          <a:xfrm>
            <a:off x="6366510" y="3019901"/>
            <a:ext cx="2423874" cy="303014"/>
          </a:xfrm>
          <a:prstGeom prst="rect">
            <a:avLst/>
          </a:prstGeom>
          <a:noFill/>
          <a:ln/>
        </p:spPr>
        <p:txBody>
          <a:bodyPr wrap="none" rtlCol="0" anchor="t"/>
          <a:lstStyle/>
          <a:p>
            <a:pPr marL="0" indent="0">
              <a:lnSpc>
                <a:spcPts val="2386"/>
              </a:lnSpc>
              <a:buNone/>
            </a:pPr>
            <a:r>
              <a:rPr lang="en-US" sz="1909" dirty="0">
                <a:solidFill>
                  <a:srgbClr val="E5E0DF"/>
                </a:solidFill>
                <a:latin typeface="Poppins" pitchFamily="34" charset="0"/>
                <a:ea typeface="Poppins" pitchFamily="34" charset="-122"/>
                <a:cs typeface="Poppins" pitchFamily="34" charset="-120"/>
              </a:rPr>
              <a:t>Tăng Âm Lượng</a:t>
            </a:r>
            <a:endParaRPr lang="en-US" sz="1909" dirty="0"/>
          </a:p>
        </p:txBody>
      </p:sp>
      <p:sp>
        <p:nvSpPr>
          <p:cNvPr id="9" name="Text 5"/>
          <p:cNvSpPr/>
          <p:nvPr/>
        </p:nvSpPr>
        <p:spPr>
          <a:xfrm>
            <a:off x="6366510" y="3439239"/>
            <a:ext cx="7383780" cy="310277"/>
          </a:xfrm>
          <a:prstGeom prst="rect">
            <a:avLst/>
          </a:prstGeom>
          <a:noFill/>
          <a:ln/>
        </p:spPr>
        <p:txBody>
          <a:bodyPr wrap="none" rtlCol="0" anchor="t"/>
          <a:lstStyle/>
          <a:p>
            <a:pPr marL="0" indent="0">
              <a:lnSpc>
                <a:spcPts val="2443"/>
              </a:lnSpc>
              <a:buNone/>
            </a:pPr>
            <a:r>
              <a:rPr lang="en-US" sz="1527" dirty="0">
                <a:solidFill>
                  <a:srgbClr val="E5E0DF"/>
                </a:solidFill>
                <a:latin typeface="Roboto" pitchFamily="34" charset="0"/>
                <a:ea typeface="Roboto" pitchFamily="34" charset="-122"/>
                <a:cs typeface="Roboto" pitchFamily="34" charset="-120"/>
              </a:rPr>
              <a:t>Tăng biên độ của tín hiệu âm thanh để tạo ra các biến thể mới có âm lượng lớn hơn.</a:t>
            </a:r>
            <a:endParaRPr lang="en-US" sz="1527" dirty="0"/>
          </a:p>
        </p:txBody>
      </p:sp>
      <p:sp>
        <p:nvSpPr>
          <p:cNvPr id="10" name="Shape 6"/>
          <p:cNvSpPr/>
          <p:nvPr/>
        </p:nvSpPr>
        <p:spPr>
          <a:xfrm>
            <a:off x="6165056" y="4144804"/>
            <a:ext cx="7786688" cy="1132523"/>
          </a:xfrm>
          <a:prstGeom prst="roundRect">
            <a:avLst>
              <a:gd name="adj" fmla="val 7192"/>
            </a:avLst>
          </a:prstGeom>
          <a:solidFill>
            <a:srgbClr val="3D3D42"/>
          </a:solidFill>
          <a:ln w="7620">
            <a:solidFill>
              <a:srgbClr val="56565B"/>
            </a:solidFill>
            <a:prstDash val="solid"/>
          </a:ln>
        </p:spPr>
        <p:txBody>
          <a:bodyPr/>
          <a:lstStyle/>
          <a:p>
            <a:endParaRPr lang="en-US"/>
          </a:p>
        </p:txBody>
      </p:sp>
      <p:sp>
        <p:nvSpPr>
          <p:cNvPr id="11" name="Text 7"/>
          <p:cNvSpPr/>
          <p:nvPr/>
        </p:nvSpPr>
        <p:spPr>
          <a:xfrm>
            <a:off x="6366510" y="4346258"/>
            <a:ext cx="2423874" cy="303014"/>
          </a:xfrm>
          <a:prstGeom prst="rect">
            <a:avLst/>
          </a:prstGeom>
          <a:noFill/>
          <a:ln/>
        </p:spPr>
        <p:txBody>
          <a:bodyPr wrap="none" rtlCol="0" anchor="t"/>
          <a:lstStyle/>
          <a:p>
            <a:pPr marL="0" indent="0">
              <a:lnSpc>
                <a:spcPts val="2386"/>
              </a:lnSpc>
              <a:buNone/>
            </a:pPr>
            <a:r>
              <a:rPr lang="en-US" sz="1909" dirty="0">
                <a:solidFill>
                  <a:srgbClr val="E5E0DF"/>
                </a:solidFill>
                <a:latin typeface="Poppins" pitchFamily="34" charset="0"/>
                <a:ea typeface="Poppins" pitchFamily="34" charset="-122"/>
                <a:cs typeface="Poppins" pitchFamily="34" charset="-120"/>
              </a:rPr>
              <a:t>Giảm Âm Lượng</a:t>
            </a:r>
            <a:endParaRPr lang="en-US" sz="1909" dirty="0"/>
          </a:p>
        </p:txBody>
      </p:sp>
      <p:sp>
        <p:nvSpPr>
          <p:cNvPr id="12" name="Text 8"/>
          <p:cNvSpPr/>
          <p:nvPr/>
        </p:nvSpPr>
        <p:spPr>
          <a:xfrm>
            <a:off x="6366510" y="4765596"/>
            <a:ext cx="7383780" cy="310277"/>
          </a:xfrm>
          <a:prstGeom prst="rect">
            <a:avLst/>
          </a:prstGeom>
          <a:noFill/>
          <a:ln/>
        </p:spPr>
        <p:txBody>
          <a:bodyPr wrap="none" rtlCol="0" anchor="t"/>
          <a:lstStyle/>
          <a:p>
            <a:pPr marL="0" indent="0">
              <a:lnSpc>
                <a:spcPts val="2443"/>
              </a:lnSpc>
              <a:buNone/>
            </a:pPr>
            <a:r>
              <a:rPr lang="en-US" sz="1527" dirty="0">
                <a:solidFill>
                  <a:srgbClr val="E5E0DF"/>
                </a:solidFill>
                <a:latin typeface="Roboto" pitchFamily="34" charset="0"/>
                <a:ea typeface="Roboto" pitchFamily="34" charset="-122"/>
                <a:cs typeface="Roboto" pitchFamily="34" charset="-120"/>
              </a:rPr>
              <a:t>Giảm biên độ của tín hiệu âm thanh để tạo ra các biến thể mới có âm lượng nhỏ hơn.</a:t>
            </a:r>
            <a:endParaRPr lang="en-US" sz="1527" dirty="0"/>
          </a:p>
        </p:txBody>
      </p:sp>
      <p:sp>
        <p:nvSpPr>
          <p:cNvPr id="13" name="Shape 9"/>
          <p:cNvSpPr/>
          <p:nvPr/>
        </p:nvSpPr>
        <p:spPr>
          <a:xfrm>
            <a:off x="6165056" y="5471160"/>
            <a:ext cx="7786688" cy="1442799"/>
          </a:xfrm>
          <a:prstGeom prst="roundRect">
            <a:avLst>
              <a:gd name="adj" fmla="val 5645"/>
            </a:avLst>
          </a:prstGeom>
          <a:solidFill>
            <a:srgbClr val="3D3D42"/>
          </a:solidFill>
          <a:ln w="7620">
            <a:solidFill>
              <a:srgbClr val="56565B"/>
            </a:solidFill>
            <a:prstDash val="solid"/>
          </a:ln>
        </p:spPr>
        <p:txBody>
          <a:bodyPr/>
          <a:lstStyle/>
          <a:p>
            <a:endParaRPr lang="en-US"/>
          </a:p>
        </p:txBody>
      </p:sp>
      <p:sp>
        <p:nvSpPr>
          <p:cNvPr id="14" name="Text 10"/>
          <p:cNvSpPr/>
          <p:nvPr/>
        </p:nvSpPr>
        <p:spPr>
          <a:xfrm>
            <a:off x="6366510" y="5672614"/>
            <a:ext cx="2423874" cy="303014"/>
          </a:xfrm>
          <a:prstGeom prst="rect">
            <a:avLst/>
          </a:prstGeom>
          <a:noFill/>
          <a:ln/>
        </p:spPr>
        <p:txBody>
          <a:bodyPr wrap="none" rtlCol="0" anchor="t"/>
          <a:lstStyle/>
          <a:p>
            <a:pPr marL="0" indent="0">
              <a:lnSpc>
                <a:spcPts val="2386"/>
              </a:lnSpc>
              <a:buNone/>
            </a:pPr>
            <a:r>
              <a:rPr lang="en-US" sz="1909" dirty="0">
                <a:solidFill>
                  <a:srgbClr val="E5E0DF"/>
                </a:solidFill>
                <a:latin typeface="Poppins" pitchFamily="34" charset="0"/>
                <a:ea typeface="Poppins" pitchFamily="34" charset="-122"/>
                <a:cs typeface="Poppins" pitchFamily="34" charset="-120"/>
              </a:rPr>
              <a:t>Ứng Dụng</a:t>
            </a:r>
            <a:endParaRPr lang="en-US" sz="1909" dirty="0"/>
          </a:p>
        </p:txBody>
      </p:sp>
      <p:sp>
        <p:nvSpPr>
          <p:cNvPr id="15" name="Text 11"/>
          <p:cNvSpPr/>
          <p:nvPr/>
        </p:nvSpPr>
        <p:spPr>
          <a:xfrm>
            <a:off x="6366510" y="6091952"/>
            <a:ext cx="7383780" cy="620554"/>
          </a:xfrm>
          <a:prstGeom prst="rect">
            <a:avLst/>
          </a:prstGeom>
          <a:noFill/>
          <a:ln/>
        </p:spPr>
        <p:txBody>
          <a:bodyPr wrap="square" rtlCol="0" anchor="t"/>
          <a:lstStyle/>
          <a:p>
            <a:pPr marL="0" indent="0">
              <a:lnSpc>
                <a:spcPts val="2443"/>
              </a:lnSpc>
              <a:buNone/>
            </a:pPr>
            <a:r>
              <a:rPr lang="en-US" sz="1527" dirty="0">
                <a:solidFill>
                  <a:srgbClr val="E5E0DF"/>
                </a:solidFill>
                <a:latin typeface="Roboto" pitchFamily="34" charset="0"/>
                <a:ea typeface="Roboto" pitchFamily="34" charset="-122"/>
                <a:cs typeface="Roboto" pitchFamily="34" charset="-120"/>
              </a:rPr>
              <a:t>Thay đổi tăng cường giúp mô hình học được từ các tín hiệu âm thanh có mức âm lượng khác nhau, tăng cường khả năng tổng quát hóa.</a:t>
            </a:r>
            <a:endParaRPr lang="en-US" sz="152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0" descr="preencoded.png">
            <a:extLst>
              <a:ext uri="{FF2B5EF4-FFF2-40B4-BE49-F238E27FC236}">
                <a16:creationId xmlns:a16="http://schemas.microsoft.com/office/drawing/2014/main" id="{D337F152-F335-43B0-7B17-E6225B9285EE}"/>
              </a:ext>
            </a:extLst>
          </p:cNvPr>
          <p:cNvPicPr>
            <a:picLocks noChangeAspect="1"/>
          </p:cNvPicPr>
          <p:nvPr/>
        </p:nvPicPr>
        <p:blipFill>
          <a:blip r:embed="rId3"/>
          <a:stretch>
            <a:fillRect/>
          </a:stretch>
        </p:blipFill>
        <p:spPr>
          <a:xfrm>
            <a:off x="0" y="0"/>
            <a:ext cx="14630400" cy="8229600"/>
          </a:xfrm>
          <a:prstGeom prst="rect">
            <a:avLst/>
          </a:prstGeom>
        </p:spPr>
      </p:pic>
      <p:pic>
        <p:nvPicPr>
          <p:cNvPr id="4" name="Image 0"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5"/>
          <a:stretch>
            <a:fillRect/>
          </a:stretch>
        </p:blipFill>
        <p:spPr>
          <a:xfrm>
            <a:off x="9446657" y="2190869"/>
            <a:ext cx="4880967" cy="3847862"/>
          </a:xfrm>
          <a:prstGeom prst="rect">
            <a:avLst/>
          </a:prstGeom>
        </p:spPr>
      </p:pic>
      <p:sp>
        <p:nvSpPr>
          <p:cNvPr id="6" name="Text 2"/>
          <p:cNvSpPr/>
          <p:nvPr/>
        </p:nvSpPr>
        <p:spPr>
          <a:xfrm>
            <a:off x="847606" y="666988"/>
            <a:ext cx="7448788" cy="1513522"/>
          </a:xfrm>
          <a:prstGeom prst="rect">
            <a:avLst/>
          </a:prstGeom>
          <a:noFill/>
          <a:ln/>
        </p:spPr>
        <p:txBody>
          <a:bodyPr wrap="square" rtlCol="0" anchor="t"/>
          <a:lstStyle/>
          <a:p>
            <a:pPr marL="0" indent="0">
              <a:lnSpc>
                <a:spcPts val="5959"/>
              </a:lnSpc>
              <a:buNone/>
            </a:pPr>
            <a:r>
              <a:rPr lang="en-US" sz="4767" dirty="0">
                <a:solidFill>
                  <a:srgbClr val="F2F2F3"/>
                </a:solidFill>
                <a:latin typeface="Poppins" pitchFamily="34" charset="0"/>
                <a:ea typeface="Poppins" pitchFamily="34" charset="-122"/>
                <a:cs typeface="Poppins" pitchFamily="34" charset="-120"/>
              </a:rPr>
              <a:t>Thay đổi Thời gian Bắt đầu (Time Shift)</a:t>
            </a:r>
            <a:endParaRPr lang="en-US" sz="4767" dirty="0"/>
          </a:p>
        </p:txBody>
      </p:sp>
      <p:pic>
        <p:nvPicPr>
          <p:cNvPr id="7" name="Image 2" descr="preencoded.png"/>
          <p:cNvPicPr>
            <a:picLocks noChangeAspect="1"/>
          </p:cNvPicPr>
          <p:nvPr/>
        </p:nvPicPr>
        <p:blipFill>
          <a:blip r:embed="rId6"/>
          <a:stretch>
            <a:fillRect/>
          </a:stretch>
        </p:blipFill>
        <p:spPr>
          <a:xfrm>
            <a:off x="847606" y="2543770"/>
            <a:ext cx="605433" cy="605433"/>
          </a:xfrm>
          <a:prstGeom prst="rect">
            <a:avLst/>
          </a:prstGeom>
        </p:spPr>
      </p:pic>
      <p:sp>
        <p:nvSpPr>
          <p:cNvPr id="8" name="Text 3"/>
          <p:cNvSpPr/>
          <p:nvPr/>
        </p:nvSpPr>
        <p:spPr>
          <a:xfrm>
            <a:off x="847606" y="3391376"/>
            <a:ext cx="3027164" cy="378381"/>
          </a:xfrm>
          <a:prstGeom prst="rect">
            <a:avLst/>
          </a:prstGeom>
          <a:noFill/>
          <a:ln/>
        </p:spPr>
        <p:txBody>
          <a:bodyPr wrap="none" rtlCol="0" anchor="t"/>
          <a:lstStyle/>
          <a:p>
            <a:pPr marL="0" indent="0" algn="l">
              <a:lnSpc>
                <a:spcPts val="2980"/>
              </a:lnSpc>
              <a:buNone/>
            </a:pPr>
            <a:r>
              <a:rPr lang="en-US" sz="2384" dirty="0">
                <a:solidFill>
                  <a:srgbClr val="E5E0DF"/>
                </a:solidFill>
                <a:latin typeface="Poppins" pitchFamily="34" charset="0"/>
                <a:ea typeface="Poppins" pitchFamily="34" charset="-122"/>
                <a:cs typeface="Poppins" pitchFamily="34" charset="-120"/>
              </a:rPr>
              <a:t>Dịch Chuyển</a:t>
            </a:r>
            <a:endParaRPr lang="en-US" sz="2384" dirty="0"/>
          </a:p>
        </p:txBody>
      </p:sp>
      <p:sp>
        <p:nvSpPr>
          <p:cNvPr id="9" name="Text 4"/>
          <p:cNvSpPr/>
          <p:nvPr/>
        </p:nvSpPr>
        <p:spPr>
          <a:xfrm>
            <a:off x="847606" y="3915013"/>
            <a:ext cx="7448788" cy="774859"/>
          </a:xfrm>
          <a:prstGeom prst="rect">
            <a:avLst/>
          </a:prstGeom>
          <a:noFill/>
          <a:ln/>
        </p:spPr>
        <p:txBody>
          <a:bodyPr wrap="square" rtlCol="0" anchor="t"/>
          <a:lstStyle/>
          <a:p>
            <a:pPr marL="0" indent="0" algn="l">
              <a:lnSpc>
                <a:spcPts val="3051"/>
              </a:lnSpc>
              <a:buNone/>
            </a:pPr>
            <a:r>
              <a:rPr lang="en-US" sz="1907" dirty="0">
                <a:solidFill>
                  <a:srgbClr val="E5E0DF"/>
                </a:solidFill>
                <a:latin typeface="Roboto" pitchFamily="34" charset="0"/>
                <a:ea typeface="Roboto" pitchFamily="34" charset="-122"/>
                <a:cs typeface="Roboto" pitchFamily="34" charset="-120"/>
              </a:rPr>
              <a:t>Dịch chuyển tín hiệu âm thanh theo thời gian, thường dịch vài phần trăm độ dài tín hiệu.</a:t>
            </a:r>
            <a:endParaRPr lang="en-US" sz="1907" dirty="0"/>
          </a:p>
        </p:txBody>
      </p:sp>
      <p:pic>
        <p:nvPicPr>
          <p:cNvPr id="10" name="Image 3" descr="preencoded.png"/>
          <p:cNvPicPr>
            <a:picLocks noChangeAspect="1"/>
          </p:cNvPicPr>
          <p:nvPr/>
        </p:nvPicPr>
        <p:blipFill>
          <a:blip r:embed="rId7"/>
          <a:stretch>
            <a:fillRect/>
          </a:stretch>
        </p:blipFill>
        <p:spPr>
          <a:xfrm>
            <a:off x="847606" y="5416391"/>
            <a:ext cx="605433" cy="605433"/>
          </a:xfrm>
          <a:prstGeom prst="rect">
            <a:avLst/>
          </a:prstGeom>
        </p:spPr>
      </p:pic>
      <p:sp>
        <p:nvSpPr>
          <p:cNvPr id="11" name="Text 5"/>
          <p:cNvSpPr/>
          <p:nvPr/>
        </p:nvSpPr>
        <p:spPr>
          <a:xfrm>
            <a:off x="847606" y="6263997"/>
            <a:ext cx="3027164" cy="378381"/>
          </a:xfrm>
          <a:prstGeom prst="rect">
            <a:avLst/>
          </a:prstGeom>
          <a:noFill/>
          <a:ln/>
        </p:spPr>
        <p:txBody>
          <a:bodyPr wrap="none" rtlCol="0" anchor="t"/>
          <a:lstStyle/>
          <a:p>
            <a:pPr marL="0" indent="0" algn="l">
              <a:lnSpc>
                <a:spcPts val="2980"/>
              </a:lnSpc>
              <a:buNone/>
            </a:pPr>
            <a:r>
              <a:rPr lang="en-US" sz="2384" dirty="0">
                <a:solidFill>
                  <a:srgbClr val="E5E0DF"/>
                </a:solidFill>
                <a:latin typeface="Poppins" pitchFamily="34" charset="0"/>
                <a:ea typeface="Poppins" pitchFamily="34" charset="-122"/>
                <a:cs typeface="Poppins" pitchFamily="34" charset="-120"/>
              </a:rPr>
              <a:t>Ứng Dụng</a:t>
            </a:r>
            <a:endParaRPr lang="en-US" sz="2384" dirty="0"/>
          </a:p>
        </p:txBody>
      </p:sp>
      <p:sp>
        <p:nvSpPr>
          <p:cNvPr id="12" name="Text 6"/>
          <p:cNvSpPr/>
          <p:nvPr/>
        </p:nvSpPr>
        <p:spPr>
          <a:xfrm>
            <a:off x="847606" y="6787634"/>
            <a:ext cx="7448788" cy="774859"/>
          </a:xfrm>
          <a:prstGeom prst="rect">
            <a:avLst/>
          </a:prstGeom>
          <a:noFill/>
          <a:ln/>
        </p:spPr>
        <p:txBody>
          <a:bodyPr wrap="square" rtlCol="0" anchor="t"/>
          <a:lstStyle/>
          <a:p>
            <a:pPr marL="0" indent="0" algn="l">
              <a:lnSpc>
                <a:spcPts val="3051"/>
              </a:lnSpc>
              <a:buNone/>
            </a:pPr>
            <a:r>
              <a:rPr lang="en-US" sz="1907" dirty="0">
                <a:solidFill>
                  <a:srgbClr val="E5E0DF"/>
                </a:solidFill>
                <a:latin typeface="Roboto" pitchFamily="34" charset="0"/>
                <a:ea typeface="Roboto" pitchFamily="34" charset="-122"/>
                <a:cs typeface="Roboto" pitchFamily="34" charset="-120"/>
              </a:rPr>
              <a:t>Thay đổi thời gian bắt đầu giúp mô hình học cách xử lý các tín hiệu âm thanh đến muộn hoặc sớm.</a:t>
            </a:r>
            <a:endParaRPr lang="en-US" sz="190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73E3506B-60D2-6322-3E9C-59DCF45A117D}"/>
              </a:ext>
            </a:extLst>
          </p:cNvPr>
          <p:cNvPicPr>
            <a:picLocks noChangeAspect="1"/>
          </p:cNvPicPr>
          <p:nvPr/>
        </p:nvPicPr>
        <p:blipFill>
          <a:blip r:embed="rId3"/>
          <a:stretch>
            <a:fillRect/>
          </a:stretch>
        </p:blipFill>
        <p:spPr>
          <a:xfrm>
            <a:off x="0" y="0"/>
            <a:ext cx="14630400" cy="8229600"/>
          </a:xfrm>
          <a:prstGeom prst="rect">
            <a:avLst/>
          </a:prstGeom>
        </p:spPr>
      </p:pic>
      <p:pic>
        <p:nvPicPr>
          <p:cNvPr id="4" name="Image 0"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5"/>
          <a:stretch>
            <a:fillRect/>
          </a:stretch>
        </p:blipFill>
        <p:spPr>
          <a:xfrm>
            <a:off x="9381649" y="2225159"/>
            <a:ext cx="5010983" cy="3779163"/>
          </a:xfrm>
          <a:prstGeom prst="rect">
            <a:avLst/>
          </a:prstGeom>
        </p:spPr>
      </p:pic>
      <p:sp>
        <p:nvSpPr>
          <p:cNvPr id="6" name="Text 2"/>
          <p:cNvSpPr/>
          <p:nvPr/>
        </p:nvSpPr>
        <p:spPr>
          <a:xfrm>
            <a:off x="665559" y="1095851"/>
            <a:ext cx="7812881" cy="1188482"/>
          </a:xfrm>
          <a:prstGeom prst="rect">
            <a:avLst/>
          </a:prstGeom>
          <a:noFill/>
          <a:ln/>
        </p:spPr>
        <p:txBody>
          <a:bodyPr wrap="square" rtlCol="0" anchor="t"/>
          <a:lstStyle/>
          <a:p>
            <a:pPr marL="0" indent="0">
              <a:lnSpc>
                <a:spcPts val="4680"/>
              </a:lnSpc>
              <a:buNone/>
            </a:pPr>
            <a:r>
              <a:rPr lang="en-US" sz="3744" dirty="0">
                <a:solidFill>
                  <a:srgbClr val="F2F2F3"/>
                </a:solidFill>
                <a:latin typeface="Poppins" pitchFamily="34" charset="0"/>
                <a:ea typeface="Poppins" pitchFamily="34" charset="-122"/>
                <a:cs typeface="Poppins" pitchFamily="34" charset="-120"/>
              </a:rPr>
              <a:t>Thay đổi Tần số và Thời gian (Frequency &amp; Time Masking)</a:t>
            </a:r>
            <a:endParaRPr lang="en-US" sz="3744" dirty="0"/>
          </a:p>
        </p:txBody>
      </p:sp>
      <p:pic>
        <p:nvPicPr>
          <p:cNvPr id="7" name="Image 2" descr="preencoded.png"/>
          <p:cNvPicPr>
            <a:picLocks noChangeAspect="1"/>
          </p:cNvPicPr>
          <p:nvPr/>
        </p:nvPicPr>
        <p:blipFill>
          <a:blip r:embed="rId6"/>
          <a:stretch>
            <a:fillRect/>
          </a:stretch>
        </p:blipFill>
        <p:spPr>
          <a:xfrm>
            <a:off x="665559" y="2569607"/>
            <a:ext cx="950833" cy="1521381"/>
          </a:xfrm>
          <a:prstGeom prst="rect">
            <a:avLst/>
          </a:prstGeom>
        </p:spPr>
      </p:pic>
      <p:sp>
        <p:nvSpPr>
          <p:cNvPr id="8" name="Text 3"/>
          <p:cNvSpPr/>
          <p:nvPr/>
        </p:nvSpPr>
        <p:spPr>
          <a:xfrm>
            <a:off x="1901666" y="2759750"/>
            <a:ext cx="2377202" cy="297180"/>
          </a:xfrm>
          <a:prstGeom prst="rect">
            <a:avLst/>
          </a:prstGeom>
          <a:noFill/>
          <a:ln/>
        </p:spPr>
        <p:txBody>
          <a:bodyPr wrap="none" rtlCol="0" anchor="t"/>
          <a:lstStyle/>
          <a:p>
            <a:pPr marL="0" indent="0" algn="l">
              <a:lnSpc>
                <a:spcPts val="2340"/>
              </a:lnSpc>
              <a:buNone/>
            </a:pPr>
            <a:r>
              <a:rPr lang="en-US" sz="1872" dirty="0">
                <a:solidFill>
                  <a:srgbClr val="E5E0DF"/>
                </a:solidFill>
                <a:latin typeface="Poppins" pitchFamily="34" charset="0"/>
                <a:ea typeface="Poppins" pitchFamily="34" charset="-122"/>
                <a:cs typeface="Poppins" pitchFamily="34" charset="-120"/>
              </a:rPr>
              <a:t>Frequency Masking</a:t>
            </a:r>
            <a:endParaRPr lang="en-US" sz="1872" dirty="0"/>
          </a:p>
        </p:txBody>
      </p:sp>
      <p:sp>
        <p:nvSpPr>
          <p:cNvPr id="9" name="Text 4"/>
          <p:cNvSpPr/>
          <p:nvPr/>
        </p:nvSpPr>
        <p:spPr>
          <a:xfrm>
            <a:off x="1901666" y="3170992"/>
            <a:ext cx="6576774" cy="608409"/>
          </a:xfrm>
          <a:prstGeom prst="rect">
            <a:avLst/>
          </a:prstGeom>
          <a:noFill/>
          <a:ln/>
        </p:spPr>
        <p:txBody>
          <a:bodyPr wrap="square" rtlCol="0" anchor="t"/>
          <a:lstStyle/>
          <a:p>
            <a:pPr marL="0" indent="0" algn="l">
              <a:lnSpc>
                <a:spcPts val="2396"/>
              </a:lnSpc>
              <a:buNone/>
            </a:pPr>
            <a:r>
              <a:rPr lang="en-US" sz="1498" dirty="0">
                <a:solidFill>
                  <a:srgbClr val="E5E0DF"/>
                </a:solidFill>
                <a:latin typeface="Roboto" pitchFamily="34" charset="0"/>
                <a:ea typeface="Roboto" pitchFamily="34" charset="-122"/>
                <a:cs typeface="Roboto" pitchFamily="34" charset="-120"/>
              </a:rPr>
              <a:t>Che đi một dải tần số trong phổ của tín hiệu âm thanh, giúp mô hình trở nên mạnh mẽ hơn trước các thay đổi trong phổ tần số.</a:t>
            </a:r>
            <a:endParaRPr lang="en-US" sz="1498" dirty="0"/>
          </a:p>
        </p:txBody>
      </p:sp>
      <p:pic>
        <p:nvPicPr>
          <p:cNvPr id="10" name="Image 3" descr="preencoded.png"/>
          <p:cNvPicPr>
            <a:picLocks noChangeAspect="1"/>
          </p:cNvPicPr>
          <p:nvPr/>
        </p:nvPicPr>
        <p:blipFill>
          <a:blip r:embed="rId7"/>
          <a:stretch>
            <a:fillRect/>
          </a:stretch>
        </p:blipFill>
        <p:spPr>
          <a:xfrm>
            <a:off x="665559" y="4090988"/>
            <a:ext cx="950833" cy="1521381"/>
          </a:xfrm>
          <a:prstGeom prst="rect">
            <a:avLst/>
          </a:prstGeom>
        </p:spPr>
      </p:pic>
      <p:sp>
        <p:nvSpPr>
          <p:cNvPr id="11" name="Text 5"/>
          <p:cNvSpPr/>
          <p:nvPr/>
        </p:nvSpPr>
        <p:spPr>
          <a:xfrm>
            <a:off x="1901666" y="4281130"/>
            <a:ext cx="2377202" cy="297180"/>
          </a:xfrm>
          <a:prstGeom prst="rect">
            <a:avLst/>
          </a:prstGeom>
          <a:noFill/>
          <a:ln/>
        </p:spPr>
        <p:txBody>
          <a:bodyPr wrap="none" rtlCol="0" anchor="t"/>
          <a:lstStyle/>
          <a:p>
            <a:pPr marL="0" indent="0" algn="l">
              <a:lnSpc>
                <a:spcPts val="2340"/>
              </a:lnSpc>
              <a:buNone/>
            </a:pPr>
            <a:r>
              <a:rPr lang="en-US" sz="1872" dirty="0">
                <a:solidFill>
                  <a:srgbClr val="E5E0DF"/>
                </a:solidFill>
                <a:latin typeface="Poppins" pitchFamily="34" charset="0"/>
                <a:ea typeface="Poppins" pitchFamily="34" charset="-122"/>
                <a:cs typeface="Poppins" pitchFamily="34" charset="-120"/>
              </a:rPr>
              <a:t>Time Masking</a:t>
            </a:r>
            <a:endParaRPr lang="en-US" sz="1872" dirty="0"/>
          </a:p>
        </p:txBody>
      </p:sp>
      <p:sp>
        <p:nvSpPr>
          <p:cNvPr id="12" name="Text 6"/>
          <p:cNvSpPr/>
          <p:nvPr/>
        </p:nvSpPr>
        <p:spPr>
          <a:xfrm>
            <a:off x="1901666" y="4692372"/>
            <a:ext cx="6576774" cy="608409"/>
          </a:xfrm>
          <a:prstGeom prst="rect">
            <a:avLst/>
          </a:prstGeom>
          <a:noFill/>
          <a:ln/>
        </p:spPr>
        <p:txBody>
          <a:bodyPr wrap="square" rtlCol="0" anchor="t"/>
          <a:lstStyle/>
          <a:p>
            <a:pPr marL="0" indent="0" algn="l">
              <a:lnSpc>
                <a:spcPts val="2396"/>
              </a:lnSpc>
              <a:buNone/>
            </a:pPr>
            <a:r>
              <a:rPr lang="en-US" sz="1498" dirty="0">
                <a:solidFill>
                  <a:srgbClr val="E5E0DF"/>
                </a:solidFill>
                <a:latin typeface="Roboto" pitchFamily="34" charset="0"/>
                <a:ea typeface="Roboto" pitchFamily="34" charset="-122"/>
                <a:cs typeface="Roboto" pitchFamily="34" charset="-120"/>
              </a:rPr>
              <a:t>Che đi một khoảng thời gian trong tín hiệu âm thanh, tăng cường khả năng của mô hình trong việc xử lý các tín hiệu bị thiếu hụt.</a:t>
            </a:r>
            <a:endParaRPr lang="en-US" sz="1498" dirty="0"/>
          </a:p>
        </p:txBody>
      </p:sp>
      <p:pic>
        <p:nvPicPr>
          <p:cNvPr id="13" name="Image 4" descr="preencoded.png"/>
          <p:cNvPicPr>
            <a:picLocks noChangeAspect="1"/>
          </p:cNvPicPr>
          <p:nvPr/>
        </p:nvPicPr>
        <p:blipFill>
          <a:blip r:embed="rId8"/>
          <a:stretch>
            <a:fillRect/>
          </a:stretch>
        </p:blipFill>
        <p:spPr>
          <a:xfrm>
            <a:off x="665559" y="5612368"/>
            <a:ext cx="950833" cy="1521381"/>
          </a:xfrm>
          <a:prstGeom prst="rect">
            <a:avLst/>
          </a:prstGeom>
        </p:spPr>
      </p:pic>
      <p:sp>
        <p:nvSpPr>
          <p:cNvPr id="14" name="Text 7"/>
          <p:cNvSpPr/>
          <p:nvPr/>
        </p:nvSpPr>
        <p:spPr>
          <a:xfrm>
            <a:off x="1901666" y="5802511"/>
            <a:ext cx="2377202" cy="297180"/>
          </a:xfrm>
          <a:prstGeom prst="rect">
            <a:avLst/>
          </a:prstGeom>
          <a:noFill/>
          <a:ln/>
        </p:spPr>
        <p:txBody>
          <a:bodyPr wrap="none" rtlCol="0" anchor="t"/>
          <a:lstStyle/>
          <a:p>
            <a:pPr marL="0" indent="0" algn="l">
              <a:lnSpc>
                <a:spcPts val="2340"/>
              </a:lnSpc>
              <a:buNone/>
            </a:pPr>
            <a:r>
              <a:rPr lang="en-US" sz="1872" dirty="0">
                <a:solidFill>
                  <a:srgbClr val="E5E0DF"/>
                </a:solidFill>
                <a:latin typeface="Poppins" pitchFamily="34" charset="0"/>
                <a:ea typeface="Poppins" pitchFamily="34" charset="-122"/>
                <a:cs typeface="Poppins" pitchFamily="34" charset="-120"/>
              </a:rPr>
              <a:t>Ứng Dụng</a:t>
            </a:r>
            <a:endParaRPr lang="en-US" sz="1872" dirty="0"/>
          </a:p>
        </p:txBody>
      </p:sp>
      <p:sp>
        <p:nvSpPr>
          <p:cNvPr id="15" name="Text 8"/>
          <p:cNvSpPr/>
          <p:nvPr/>
        </p:nvSpPr>
        <p:spPr>
          <a:xfrm>
            <a:off x="1901666" y="6213753"/>
            <a:ext cx="6576774" cy="608409"/>
          </a:xfrm>
          <a:prstGeom prst="rect">
            <a:avLst/>
          </a:prstGeom>
          <a:noFill/>
          <a:ln/>
        </p:spPr>
        <p:txBody>
          <a:bodyPr wrap="square" rtlCol="0" anchor="t"/>
          <a:lstStyle/>
          <a:p>
            <a:pPr marL="0" indent="0" algn="l">
              <a:lnSpc>
                <a:spcPts val="2396"/>
              </a:lnSpc>
              <a:buNone/>
            </a:pPr>
            <a:r>
              <a:rPr lang="en-US" sz="1498" dirty="0">
                <a:solidFill>
                  <a:srgbClr val="E5E0DF"/>
                </a:solidFill>
                <a:latin typeface="Roboto" pitchFamily="34" charset="0"/>
                <a:ea typeface="Roboto" pitchFamily="34" charset="-122"/>
                <a:cs typeface="Roboto" pitchFamily="34" charset="-120"/>
              </a:rPr>
              <a:t>Thay đổi tần số và thời gian giúp mô hình học được từ các tín hiệu âm thanh bị che khuất, tăng cường khả năng tổng quát hóa.</a:t>
            </a:r>
            <a:endParaRPr lang="en-US" sz="149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1156</Words>
  <Application>Microsoft Office PowerPoint</Application>
  <PresentationFormat>Custom</PresentationFormat>
  <Paragraphs>106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Nunito</vt:lpstr>
      <vt:lpstr>Poppins</vt:lpstr>
      <vt:lpstr>PT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Nguyen Phuc Nguyen - PTD KV2</cp:lastModifiedBy>
  <cp:revision>3</cp:revision>
  <dcterms:created xsi:type="dcterms:W3CDTF">2024-08-16T04:00:29Z</dcterms:created>
  <dcterms:modified xsi:type="dcterms:W3CDTF">2024-08-16T04:18:27Z</dcterms:modified>
</cp:coreProperties>
</file>